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740" r:id="rId2"/>
    <p:sldMasterId id="2147483755" r:id="rId3"/>
    <p:sldMasterId id="2147483858" r:id="rId4"/>
  </p:sldMasterIdLst>
  <p:notesMasterIdLst>
    <p:notesMasterId r:id="rId68"/>
  </p:notesMasterIdLst>
  <p:handoutMasterIdLst>
    <p:handoutMasterId r:id="rId69"/>
  </p:handoutMasterIdLst>
  <p:sldIdLst>
    <p:sldId id="4789" r:id="rId5"/>
    <p:sldId id="314" r:id="rId6"/>
    <p:sldId id="4809" r:id="rId7"/>
    <p:sldId id="4781" r:id="rId8"/>
    <p:sldId id="2292" r:id="rId9"/>
    <p:sldId id="2305" r:id="rId10"/>
    <p:sldId id="4782" r:id="rId11"/>
    <p:sldId id="669" r:id="rId12"/>
    <p:sldId id="4816" r:id="rId13"/>
    <p:sldId id="2432" r:id="rId14"/>
    <p:sldId id="810" r:id="rId15"/>
    <p:sldId id="549" r:id="rId16"/>
    <p:sldId id="4788" r:id="rId17"/>
    <p:sldId id="2169" r:id="rId18"/>
    <p:sldId id="2163" r:id="rId19"/>
    <p:sldId id="2170" r:id="rId20"/>
    <p:sldId id="2159" r:id="rId21"/>
    <p:sldId id="2160" r:id="rId22"/>
    <p:sldId id="292" r:id="rId23"/>
    <p:sldId id="424" r:id="rId24"/>
    <p:sldId id="506" r:id="rId25"/>
    <p:sldId id="331" r:id="rId26"/>
    <p:sldId id="507" r:id="rId27"/>
    <p:sldId id="2278" r:id="rId28"/>
    <p:sldId id="2581" r:id="rId29"/>
    <p:sldId id="393" r:id="rId30"/>
    <p:sldId id="2168" r:id="rId31"/>
    <p:sldId id="295" r:id="rId32"/>
    <p:sldId id="2256" r:id="rId33"/>
    <p:sldId id="2252" r:id="rId34"/>
    <p:sldId id="4818" r:id="rId35"/>
    <p:sldId id="377" r:id="rId36"/>
    <p:sldId id="2179" r:id="rId37"/>
    <p:sldId id="2153" r:id="rId38"/>
    <p:sldId id="2154" r:id="rId39"/>
    <p:sldId id="327" r:id="rId40"/>
    <p:sldId id="2155" r:id="rId41"/>
    <p:sldId id="2156" r:id="rId42"/>
    <p:sldId id="2157" r:id="rId43"/>
    <p:sldId id="267" r:id="rId44"/>
    <p:sldId id="268" r:id="rId45"/>
    <p:sldId id="346" r:id="rId46"/>
    <p:sldId id="2277" r:id="rId47"/>
    <p:sldId id="4791" r:id="rId48"/>
    <p:sldId id="2297" r:id="rId49"/>
    <p:sldId id="4819" r:id="rId50"/>
    <p:sldId id="332" r:id="rId51"/>
    <p:sldId id="312" r:id="rId52"/>
    <p:sldId id="289" r:id="rId53"/>
    <p:sldId id="2106" r:id="rId54"/>
    <p:sldId id="4784" r:id="rId55"/>
    <p:sldId id="4785" r:id="rId56"/>
    <p:sldId id="4817" r:id="rId57"/>
    <p:sldId id="4824" r:id="rId58"/>
    <p:sldId id="269" r:id="rId59"/>
    <p:sldId id="265" r:id="rId60"/>
    <p:sldId id="277" r:id="rId61"/>
    <p:sldId id="2414" r:id="rId62"/>
    <p:sldId id="258" r:id="rId63"/>
    <p:sldId id="259" r:id="rId64"/>
    <p:sldId id="260" r:id="rId65"/>
    <p:sldId id="320" r:id="rId66"/>
    <p:sldId id="341" r:id="rId67"/>
  </p:sldIdLst>
  <p:sldSz cx="9144000" cy="6858000" type="screen4x3"/>
  <p:notesSz cx="6858000" cy="9144000"/>
  <p:defaultTextStyle>
    <a:defPPr>
      <a:defRPr lang="en-US"/>
    </a:defPPr>
    <a:lvl1pPr marL="0" algn="l" defTabSz="456981" rtl="0" eaLnBrk="1" latinLnBrk="0" hangingPunct="1">
      <a:defRPr sz="1800" kern="1200">
        <a:solidFill>
          <a:schemeClr val="tx1"/>
        </a:solidFill>
        <a:latin typeface="+mn-lt"/>
        <a:ea typeface="+mn-ea"/>
        <a:cs typeface="+mn-cs"/>
      </a:defRPr>
    </a:lvl1pPr>
    <a:lvl2pPr marL="456981" algn="l" defTabSz="456981" rtl="0" eaLnBrk="1" latinLnBrk="0" hangingPunct="1">
      <a:defRPr sz="1800" kern="1200">
        <a:solidFill>
          <a:schemeClr val="tx1"/>
        </a:solidFill>
        <a:latin typeface="+mn-lt"/>
        <a:ea typeface="+mn-ea"/>
        <a:cs typeface="+mn-cs"/>
      </a:defRPr>
    </a:lvl2pPr>
    <a:lvl3pPr marL="913962" algn="l" defTabSz="456981" rtl="0" eaLnBrk="1" latinLnBrk="0" hangingPunct="1">
      <a:defRPr sz="1800" kern="1200">
        <a:solidFill>
          <a:schemeClr val="tx1"/>
        </a:solidFill>
        <a:latin typeface="+mn-lt"/>
        <a:ea typeface="+mn-ea"/>
        <a:cs typeface="+mn-cs"/>
      </a:defRPr>
    </a:lvl3pPr>
    <a:lvl4pPr marL="1370941" algn="l" defTabSz="456981" rtl="0" eaLnBrk="1" latinLnBrk="0" hangingPunct="1">
      <a:defRPr sz="1800" kern="1200">
        <a:solidFill>
          <a:schemeClr val="tx1"/>
        </a:solidFill>
        <a:latin typeface="+mn-lt"/>
        <a:ea typeface="+mn-ea"/>
        <a:cs typeface="+mn-cs"/>
      </a:defRPr>
    </a:lvl4pPr>
    <a:lvl5pPr marL="1827922" algn="l" defTabSz="456981" rtl="0" eaLnBrk="1" latinLnBrk="0" hangingPunct="1">
      <a:defRPr sz="1800" kern="1200">
        <a:solidFill>
          <a:schemeClr val="tx1"/>
        </a:solidFill>
        <a:latin typeface="+mn-lt"/>
        <a:ea typeface="+mn-ea"/>
        <a:cs typeface="+mn-cs"/>
      </a:defRPr>
    </a:lvl5pPr>
    <a:lvl6pPr marL="2284902" algn="l" defTabSz="456981" rtl="0" eaLnBrk="1" latinLnBrk="0" hangingPunct="1">
      <a:defRPr sz="1800" kern="1200">
        <a:solidFill>
          <a:schemeClr val="tx1"/>
        </a:solidFill>
        <a:latin typeface="+mn-lt"/>
        <a:ea typeface="+mn-ea"/>
        <a:cs typeface="+mn-cs"/>
      </a:defRPr>
    </a:lvl6pPr>
    <a:lvl7pPr marL="2741883" algn="l" defTabSz="456981" rtl="0" eaLnBrk="1" latinLnBrk="0" hangingPunct="1">
      <a:defRPr sz="1800" kern="1200">
        <a:solidFill>
          <a:schemeClr val="tx1"/>
        </a:solidFill>
        <a:latin typeface="+mn-lt"/>
        <a:ea typeface="+mn-ea"/>
        <a:cs typeface="+mn-cs"/>
      </a:defRPr>
    </a:lvl7pPr>
    <a:lvl8pPr marL="3198864" algn="l" defTabSz="456981" rtl="0" eaLnBrk="1" latinLnBrk="0" hangingPunct="1">
      <a:defRPr sz="1800" kern="1200">
        <a:solidFill>
          <a:schemeClr val="tx1"/>
        </a:solidFill>
        <a:latin typeface="+mn-lt"/>
        <a:ea typeface="+mn-ea"/>
        <a:cs typeface="+mn-cs"/>
      </a:defRPr>
    </a:lvl8pPr>
    <a:lvl9pPr marL="3655845" algn="l" defTabSz="4569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2D3173"/>
    <a:srgbClr val="2E3A73"/>
    <a:srgbClr val="4157BD"/>
    <a:srgbClr val="61749C"/>
    <a:srgbClr val="43748C"/>
    <a:srgbClr val="183B40"/>
    <a:srgbClr val="3496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918"/>
    <p:restoredTop sz="74741" autoAdjust="0"/>
  </p:normalViewPr>
  <p:slideViewPr>
    <p:cSldViewPr snapToGrid="0" snapToObjects="1">
      <p:cViewPr varScale="1">
        <p:scale>
          <a:sx n="86" d="100"/>
          <a:sy n="86" d="100"/>
        </p:scale>
        <p:origin x="22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5B1E19-A403-D448-A2ED-9C72A2B3B673}" type="doc">
      <dgm:prSet loTypeId="urn:microsoft.com/office/officeart/2005/8/layout/venn1" loCatId="" qsTypeId="urn:microsoft.com/office/officeart/2005/8/quickstyle/simple1" qsCatId="simple" csTypeId="urn:microsoft.com/office/officeart/2005/8/colors/colorful2" csCatId="colorful" phldr="1"/>
      <dgm:spPr/>
    </dgm:pt>
    <dgm:pt modelId="{7D0B5B1B-477D-E944-B145-A269E1FD5CE6}">
      <dgm:prSet phldrT="[Text]"/>
      <dgm:spPr>
        <a:solidFill>
          <a:srgbClr val="61749C">
            <a:alpha val="50000"/>
          </a:srgbClr>
        </a:solidFill>
        <a:ln>
          <a:solidFill>
            <a:srgbClr val="4157BD"/>
          </a:solidFill>
        </a:ln>
      </dgm:spPr>
      <dgm:t>
        <a:bodyPr/>
        <a:lstStyle/>
        <a:p>
          <a:r>
            <a:rPr lang="en-US" dirty="0"/>
            <a:t>Metacognition</a:t>
          </a:r>
        </a:p>
      </dgm:t>
    </dgm:pt>
    <dgm:pt modelId="{AEF27F08-90CE-8745-9ACC-645F32B6F74F}" type="parTrans" cxnId="{59414581-72B7-A544-8186-C6298F6F62F0}">
      <dgm:prSet/>
      <dgm:spPr/>
      <dgm:t>
        <a:bodyPr/>
        <a:lstStyle/>
        <a:p>
          <a:endParaRPr lang="en-US"/>
        </a:p>
      </dgm:t>
    </dgm:pt>
    <dgm:pt modelId="{2C509C8E-9855-1144-BB55-3CC9C6674546}" type="sibTrans" cxnId="{59414581-72B7-A544-8186-C6298F6F62F0}">
      <dgm:prSet/>
      <dgm:spPr/>
      <dgm:t>
        <a:bodyPr/>
        <a:lstStyle/>
        <a:p>
          <a:endParaRPr lang="en-US"/>
        </a:p>
      </dgm:t>
    </dgm:pt>
    <dgm:pt modelId="{C7A2B09C-1E03-854F-A667-ADCC67D81D5D}">
      <dgm:prSet phldrT="[Text]"/>
      <dgm:spPr>
        <a:solidFill>
          <a:srgbClr val="4157BD">
            <a:alpha val="50000"/>
          </a:srgbClr>
        </a:solidFill>
        <a:ln>
          <a:solidFill>
            <a:srgbClr val="4157BD"/>
          </a:solidFill>
        </a:ln>
      </dgm:spPr>
      <dgm:t>
        <a:bodyPr/>
        <a:lstStyle/>
        <a:p>
          <a:r>
            <a:rPr lang="en-US" dirty="0"/>
            <a:t>Strategic Action</a:t>
          </a:r>
        </a:p>
      </dgm:t>
    </dgm:pt>
    <dgm:pt modelId="{080461D7-FFA3-C449-AE88-2FD3AC12661C}" type="parTrans" cxnId="{0910119F-3B8F-6041-A5D1-F67ED36B96BA}">
      <dgm:prSet/>
      <dgm:spPr/>
      <dgm:t>
        <a:bodyPr/>
        <a:lstStyle/>
        <a:p>
          <a:endParaRPr lang="en-US"/>
        </a:p>
      </dgm:t>
    </dgm:pt>
    <dgm:pt modelId="{ABEFA4E5-1241-B94A-AC62-6EBCF88DC015}" type="sibTrans" cxnId="{0910119F-3B8F-6041-A5D1-F67ED36B96BA}">
      <dgm:prSet/>
      <dgm:spPr/>
      <dgm:t>
        <a:bodyPr/>
        <a:lstStyle/>
        <a:p>
          <a:endParaRPr lang="en-US"/>
        </a:p>
      </dgm:t>
    </dgm:pt>
    <dgm:pt modelId="{E557CF6F-6357-2543-8FAD-478D7D5BF1D3}">
      <dgm:prSet phldrT="[Text]"/>
      <dgm:spPr>
        <a:solidFill>
          <a:srgbClr val="3496A6">
            <a:alpha val="50000"/>
          </a:srgbClr>
        </a:solidFill>
        <a:ln>
          <a:solidFill>
            <a:srgbClr val="43748C"/>
          </a:solidFill>
        </a:ln>
      </dgm:spPr>
      <dgm:t>
        <a:bodyPr/>
        <a:lstStyle/>
        <a:p>
          <a:r>
            <a:rPr lang="en-US" dirty="0"/>
            <a:t>Motivation &amp; Emotion</a:t>
          </a:r>
        </a:p>
      </dgm:t>
    </dgm:pt>
    <dgm:pt modelId="{A044A18B-7BE6-224B-B483-A469CE0C589F}" type="parTrans" cxnId="{757E2AF1-CA6B-8841-89FA-705CC4E3F53C}">
      <dgm:prSet/>
      <dgm:spPr/>
      <dgm:t>
        <a:bodyPr/>
        <a:lstStyle/>
        <a:p>
          <a:endParaRPr lang="en-US"/>
        </a:p>
      </dgm:t>
    </dgm:pt>
    <dgm:pt modelId="{9EE27DA4-7B64-5D42-B3FF-F81F8CCB8DEA}" type="sibTrans" cxnId="{757E2AF1-CA6B-8841-89FA-705CC4E3F53C}">
      <dgm:prSet/>
      <dgm:spPr/>
      <dgm:t>
        <a:bodyPr/>
        <a:lstStyle/>
        <a:p>
          <a:endParaRPr lang="en-US"/>
        </a:p>
      </dgm:t>
    </dgm:pt>
    <dgm:pt modelId="{E5B72798-C2E5-D54D-92B6-49C3C47E0EFE}" type="pres">
      <dgm:prSet presAssocID="{B55B1E19-A403-D448-A2ED-9C72A2B3B673}" presName="compositeShape" presStyleCnt="0">
        <dgm:presLayoutVars>
          <dgm:chMax val="7"/>
          <dgm:dir/>
          <dgm:resizeHandles val="exact"/>
        </dgm:presLayoutVars>
      </dgm:prSet>
      <dgm:spPr/>
    </dgm:pt>
    <dgm:pt modelId="{D8D779E7-583F-6F40-8E80-5919C33D03B7}" type="pres">
      <dgm:prSet presAssocID="{7D0B5B1B-477D-E944-B145-A269E1FD5CE6}" presName="circ1" presStyleLbl="vennNode1" presStyleIdx="0" presStyleCnt="3" custScaleX="125505" custScaleY="114033"/>
      <dgm:spPr/>
    </dgm:pt>
    <dgm:pt modelId="{9616A413-5C5F-034E-9B89-33D134A72F4B}" type="pres">
      <dgm:prSet presAssocID="{7D0B5B1B-477D-E944-B145-A269E1FD5CE6}" presName="circ1Tx" presStyleLbl="revTx" presStyleIdx="0" presStyleCnt="0">
        <dgm:presLayoutVars>
          <dgm:chMax val="0"/>
          <dgm:chPref val="0"/>
          <dgm:bulletEnabled val="1"/>
        </dgm:presLayoutVars>
      </dgm:prSet>
      <dgm:spPr/>
    </dgm:pt>
    <dgm:pt modelId="{FD058E82-684C-B047-A8FD-7FF6F70E2034}" type="pres">
      <dgm:prSet presAssocID="{C7A2B09C-1E03-854F-A667-ADCC67D81D5D}" presName="circ2" presStyleLbl="vennNode1" presStyleIdx="1" presStyleCnt="3" custScaleX="119008" custScaleY="116382"/>
      <dgm:spPr/>
    </dgm:pt>
    <dgm:pt modelId="{F876CC3F-5F8C-5549-BB0B-4DCA757201FE}" type="pres">
      <dgm:prSet presAssocID="{C7A2B09C-1E03-854F-A667-ADCC67D81D5D}" presName="circ2Tx" presStyleLbl="revTx" presStyleIdx="0" presStyleCnt="0">
        <dgm:presLayoutVars>
          <dgm:chMax val="0"/>
          <dgm:chPref val="0"/>
          <dgm:bulletEnabled val="1"/>
        </dgm:presLayoutVars>
      </dgm:prSet>
      <dgm:spPr/>
    </dgm:pt>
    <dgm:pt modelId="{EE7EF6DC-D84A-9E43-857D-1D74CE0E4B5F}" type="pres">
      <dgm:prSet presAssocID="{E557CF6F-6357-2543-8FAD-478D7D5BF1D3}" presName="circ3" presStyleLbl="vennNode1" presStyleIdx="2" presStyleCnt="3" custScaleX="120036" custScaleY="118880" custLinFactNeighborX="-6648"/>
      <dgm:spPr/>
    </dgm:pt>
    <dgm:pt modelId="{A11A0875-86A2-1F4F-80FC-A311CBB94D78}" type="pres">
      <dgm:prSet presAssocID="{E557CF6F-6357-2543-8FAD-478D7D5BF1D3}" presName="circ3Tx" presStyleLbl="revTx" presStyleIdx="0" presStyleCnt="0">
        <dgm:presLayoutVars>
          <dgm:chMax val="0"/>
          <dgm:chPref val="0"/>
          <dgm:bulletEnabled val="1"/>
        </dgm:presLayoutVars>
      </dgm:prSet>
      <dgm:spPr/>
    </dgm:pt>
  </dgm:ptLst>
  <dgm:cxnLst>
    <dgm:cxn modelId="{DA78172E-D3F4-A84E-B7D5-CCA25493E9F1}" type="presOf" srcId="{C7A2B09C-1E03-854F-A667-ADCC67D81D5D}" destId="{FD058E82-684C-B047-A8FD-7FF6F70E2034}" srcOrd="0" destOrd="0" presId="urn:microsoft.com/office/officeart/2005/8/layout/venn1"/>
    <dgm:cxn modelId="{036C083B-9483-7C41-B0FD-3B9B2E578523}" type="presOf" srcId="{7D0B5B1B-477D-E944-B145-A269E1FD5CE6}" destId="{D8D779E7-583F-6F40-8E80-5919C33D03B7}" srcOrd="0" destOrd="0" presId="urn:microsoft.com/office/officeart/2005/8/layout/venn1"/>
    <dgm:cxn modelId="{13DC0859-9ADA-7042-8A48-C67954D7BB75}" type="presOf" srcId="{B55B1E19-A403-D448-A2ED-9C72A2B3B673}" destId="{E5B72798-C2E5-D54D-92B6-49C3C47E0EFE}" srcOrd="0" destOrd="0" presId="urn:microsoft.com/office/officeart/2005/8/layout/venn1"/>
    <dgm:cxn modelId="{59414581-72B7-A544-8186-C6298F6F62F0}" srcId="{B55B1E19-A403-D448-A2ED-9C72A2B3B673}" destId="{7D0B5B1B-477D-E944-B145-A269E1FD5CE6}" srcOrd="0" destOrd="0" parTransId="{AEF27F08-90CE-8745-9ACC-645F32B6F74F}" sibTransId="{2C509C8E-9855-1144-BB55-3CC9C6674546}"/>
    <dgm:cxn modelId="{D299AA83-6150-124C-B0DB-1AC93F76D1FA}" type="presOf" srcId="{E557CF6F-6357-2543-8FAD-478D7D5BF1D3}" destId="{EE7EF6DC-D84A-9E43-857D-1D74CE0E4B5F}" srcOrd="0" destOrd="0" presId="urn:microsoft.com/office/officeart/2005/8/layout/venn1"/>
    <dgm:cxn modelId="{0910119F-3B8F-6041-A5D1-F67ED36B96BA}" srcId="{B55B1E19-A403-D448-A2ED-9C72A2B3B673}" destId="{C7A2B09C-1E03-854F-A667-ADCC67D81D5D}" srcOrd="1" destOrd="0" parTransId="{080461D7-FFA3-C449-AE88-2FD3AC12661C}" sibTransId="{ABEFA4E5-1241-B94A-AC62-6EBCF88DC015}"/>
    <dgm:cxn modelId="{4ED7B0BA-624A-2F40-9F3E-057FAEF06C81}" type="presOf" srcId="{7D0B5B1B-477D-E944-B145-A269E1FD5CE6}" destId="{9616A413-5C5F-034E-9B89-33D134A72F4B}" srcOrd="1" destOrd="0" presId="urn:microsoft.com/office/officeart/2005/8/layout/venn1"/>
    <dgm:cxn modelId="{6BA25DCF-6287-6B4D-8EE9-0D7478DDD2CD}" type="presOf" srcId="{C7A2B09C-1E03-854F-A667-ADCC67D81D5D}" destId="{F876CC3F-5F8C-5549-BB0B-4DCA757201FE}" srcOrd="1" destOrd="0" presId="urn:microsoft.com/office/officeart/2005/8/layout/venn1"/>
    <dgm:cxn modelId="{F1A17CE2-21CB-5F43-9C06-5536489AA424}" type="presOf" srcId="{E557CF6F-6357-2543-8FAD-478D7D5BF1D3}" destId="{A11A0875-86A2-1F4F-80FC-A311CBB94D78}" srcOrd="1" destOrd="0" presId="urn:microsoft.com/office/officeart/2005/8/layout/venn1"/>
    <dgm:cxn modelId="{757E2AF1-CA6B-8841-89FA-705CC4E3F53C}" srcId="{B55B1E19-A403-D448-A2ED-9C72A2B3B673}" destId="{E557CF6F-6357-2543-8FAD-478D7D5BF1D3}" srcOrd="2" destOrd="0" parTransId="{A044A18B-7BE6-224B-B483-A469CE0C589F}" sibTransId="{9EE27DA4-7B64-5D42-B3FF-F81F8CCB8DEA}"/>
    <dgm:cxn modelId="{E7E9A9C5-39B0-E440-B009-BEC4FE316A47}" type="presParOf" srcId="{E5B72798-C2E5-D54D-92B6-49C3C47E0EFE}" destId="{D8D779E7-583F-6F40-8E80-5919C33D03B7}" srcOrd="0" destOrd="0" presId="urn:microsoft.com/office/officeart/2005/8/layout/venn1"/>
    <dgm:cxn modelId="{28BF285B-3F9F-3643-AFB7-83916C22E30C}" type="presParOf" srcId="{E5B72798-C2E5-D54D-92B6-49C3C47E0EFE}" destId="{9616A413-5C5F-034E-9B89-33D134A72F4B}" srcOrd="1" destOrd="0" presId="urn:microsoft.com/office/officeart/2005/8/layout/venn1"/>
    <dgm:cxn modelId="{7AB28612-F1E0-E341-812F-A8E422F71CE1}" type="presParOf" srcId="{E5B72798-C2E5-D54D-92B6-49C3C47E0EFE}" destId="{FD058E82-684C-B047-A8FD-7FF6F70E2034}" srcOrd="2" destOrd="0" presId="urn:microsoft.com/office/officeart/2005/8/layout/venn1"/>
    <dgm:cxn modelId="{9FA7A1FB-72D4-8746-A87F-6F06AE397BD4}" type="presParOf" srcId="{E5B72798-C2E5-D54D-92B6-49C3C47E0EFE}" destId="{F876CC3F-5F8C-5549-BB0B-4DCA757201FE}" srcOrd="3" destOrd="0" presId="urn:microsoft.com/office/officeart/2005/8/layout/venn1"/>
    <dgm:cxn modelId="{A5E67E97-6184-004F-ADB1-9D5C5A634590}" type="presParOf" srcId="{E5B72798-C2E5-D54D-92B6-49C3C47E0EFE}" destId="{EE7EF6DC-D84A-9E43-857D-1D74CE0E4B5F}" srcOrd="4" destOrd="0" presId="urn:microsoft.com/office/officeart/2005/8/layout/venn1"/>
    <dgm:cxn modelId="{2B004FDD-3E60-A141-AB01-18F5C673A4E2}" type="presParOf" srcId="{E5B72798-C2E5-D54D-92B6-49C3C47E0EFE}" destId="{A11A0875-86A2-1F4F-80FC-A311CBB94D7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779E7-583F-6F40-8E80-5919C33D03B7}">
      <dsp:nvSpPr>
        <dsp:cNvPr id="0" name=""/>
        <dsp:cNvSpPr/>
      </dsp:nvSpPr>
      <dsp:spPr>
        <a:xfrm>
          <a:off x="1524109" y="-149837"/>
          <a:ext cx="3060313" cy="2780580"/>
        </a:xfrm>
        <a:prstGeom prst="ellipse">
          <a:avLst/>
        </a:prstGeom>
        <a:solidFill>
          <a:srgbClr val="61749C">
            <a:alpha val="50000"/>
          </a:srgbClr>
        </a:solidFill>
        <a:ln w="31750" cap="flat" cmpd="sng" algn="ctr">
          <a:solidFill>
            <a:srgbClr val="4157BD"/>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Metacognition</a:t>
          </a:r>
        </a:p>
      </dsp:txBody>
      <dsp:txXfrm>
        <a:off x="1932151" y="336763"/>
        <a:ext cx="2244230" cy="1251261"/>
      </dsp:txXfrm>
    </dsp:sp>
    <dsp:sp modelId="{FD058E82-684C-B047-A8FD-7FF6F70E2034}">
      <dsp:nvSpPr>
        <dsp:cNvPr id="0" name=""/>
        <dsp:cNvSpPr/>
      </dsp:nvSpPr>
      <dsp:spPr>
        <a:xfrm>
          <a:off x="2483177" y="1345523"/>
          <a:ext cx="2901891" cy="2837858"/>
        </a:xfrm>
        <a:prstGeom prst="ellipse">
          <a:avLst/>
        </a:prstGeom>
        <a:solidFill>
          <a:srgbClr val="4157BD">
            <a:alpha val="50000"/>
          </a:srgbClr>
        </a:solidFill>
        <a:ln w="31750" cap="flat" cmpd="sng" algn="ctr">
          <a:solidFill>
            <a:srgbClr val="4157BD"/>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Strategic Action</a:t>
          </a:r>
        </a:p>
      </dsp:txBody>
      <dsp:txXfrm>
        <a:off x="3370672" y="2078636"/>
        <a:ext cx="1741134" cy="1560822"/>
      </dsp:txXfrm>
    </dsp:sp>
    <dsp:sp modelId="{EE7EF6DC-D84A-9E43-857D-1D74CE0E4B5F}">
      <dsp:nvSpPr>
        <dsp:cNvPr id="0" name=""/>
        <dsp:cNvSpPr/>
      </dsp:nvSpPr>
      <dsp:spPr>
        <a:xfrm>
          <a:off x="548826" y="1315067"/>
          <a:ext cx="2926957" cy="2898769"/>
        </a:xfrm>
        <a:prstGeom prst="ellipse">
          <a:avLst/>
        </a:prstGeom>
        <a:solidFill>
          <a:srgbClr val="3496A6">
            <a:alpha val="50000"/>
          </a:srgbClr>
        </a:solidFill>
        <a:ln w="31750" cap="flat" cmpd="sng" algn="ctr">
          <a:solidFill>
            <a:srgbClr val="43748C"/>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Motivation &amp; Emotion</a:t>
          </a:r>
        </a:p>
      </dsp:txBody>
      <dsp:txXfrm>
        <a:off x="824448" y="2063916"/>
        <a:ext cx="1756174" cy="159432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C7E2BA-411E-424C-86A6-3BF0CEA6E9FE}" type="datetimeFigureOut">
              <a:rPr lang="en-US" smtClean="0"/>
              <a:t>2/16/26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76ABFC-40A6-5948-9F4A-98DDE2510D43}" type="slidenum">
              <a:rPr lang="en-US" smtClean="0"/>
              <a:t>‹#›</a:t>
            </a:fld>
            <a:endParaRPr lang="en-US"/>
          </a:p>
        </p:txBody>
      </p:sp>
    </p:spTree>
    <p:extLst>
      <p:ext uri="{BB962C8B-B14F-4D97-AF65-F5344CB8AC3E}">
        <p14:creationId xmlns:p14="http://schemas.microsoft.com/office/powerpoint/2010/main" val="3371595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42ED95-5567-224F-A578-0A17ED21EB8C}" type="datetimeFigureOut">
              <a:rPr lang="en-US" smtClean="0"/>
              <a:t>2/16/26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B39CFC-CB71-4041-95AD-20D74440ACD8}" type="slidenum">
              <a:rPr lang="en-US" smtClean="0"/>
              <a:t>‹#›</a:t>
            </a:fld>
            <a:endParaRPr lang="en-US"/>
          </a:p>
        </p:txBody>
      </p:sp>
    </p:spTree>
    <p:extLst>
      <p:ext uri="{BB962C8B-B14F-4D97-AF65-F5344CB8AC3E}">
        <p14:creationId xmlns:p14="http://schemas.microsoft.com/office/powerpoint/2010/main" val="3132263171"/>
      </p:ext>
    </p:extLst>
  </p:cSld>
  <p:clrMap bg1="lt1" tx1="dk1" bg2="lt2" tx2="dk2" accent1="accent1" accent2="accent2" accent3="accent3" accent4="accent4" accent5="accent5" accent6="accent6" hlink="hlink" folHlink="folHlink"/>
  <p:notesStyle>
    <a:lvl1pPr marL="0" algn="l" defTabSz="456981" rtl="0" eaLnBrk="1" latinLnBrk="0" hangingPunct="1">
      <a:defRPr sz="1200" kern="1200">
        <a:solidFill>
          <a:schemeClr val="tx1"/>
        </a:solidFill>
        <a:latin typeface="+mn-lt"/>
        <a:ea typeface="+mn-ea"/>
        <a:cs typeface="+mn-cs"/>
      </a:defRPr>
    </a:lvl1pPr>
    <a:lvl2pPr marL="456981" algn="l" defTabSz="456981" rtl="0" eaLnBrk="1" latinLnBrk="0" hangingPunct="1">
      <a:defRPr sz="1200" kern="1200">
        <a:solidFill>
          <a:schemeClr val="tx1"/>
        </a:solidFill>
        <a:latin typeface="+mn-lt"/>
        <a:ea typeface="+mn-ea"/>
        <a:cs typeface="+mn-cs"/>
      </a:defRPr>
    </a:lvl2pPr>
    <a:lvl3pPr marL="913962" algn="l" defTabSz="456981" rtl="0" eaLnBrk="1" latinLnBrk="0" hangingPunct="1">
      <a:defRPr sz="1200" kern="1200">
        <a:solidFill>
          <a:schemeClr val="tx1"/>
        </a:solidFill>
        <a:latin typeface="+mn-lt"/>
        <a:ea typeface="+mn-ea"/>
        <a:cs typeface="+mn-cs"/>
      </a:defRPr>
    </a:lvl3pPr>
    <a:lvl4pPr marL="1370941" algn="l" defTabSz="456981" rtl="0" eaLnBrk="1" latinLnBrk="0" hangingPunct="1">
      <a:defRPr sz="1200" kern="1200">
        <a:solidFill>
          <a:schemeClr val="tx1"/>
        </a:solidFill>
        <a:latin typeface="+mn-lt"/>
        <a:ea typeface="+mn-ea"/>
        <a:cs typeface="+mn-cs"/>
      </a:defRPr>
    </a:lvl4pPr>
    <a:lvl5pPr marL="1827922" algn="l" defTabSz="456981" rtl="0" eaLnBrk="1" latinLnBrk="0" hangingPunct="1">
      <a:defRPr sz="1200" kern="1200">
        <a:solidFill>
          <a:schemeClr val="tx1"/>
        </a:solidFill>
        <a:latin typeface="+mn-lt"/>
        <a:ea typeface="+mn-ea"/>
        <a:cs typeface="+mn-cs"/>
      </a:defRPr>
    </a:lvl5pPr>
    <a:lvl6pPr marL="2284902" algn="l" defTabSz="456981" rtl="0" eaLnBrk="1" latinLnBrk="0" hangingPunct="1">
      <a:defRPr sz="1200" kern="1200">
        <a:solidFill>
          <a:schemeClr val="tx1"/>
        </a:solidFill>
        <a:latin typeface="+mn-lt"/>
        <a:ea typeface="+mn-ea"/>
        <a:cs typeface="+mn-cs"/>
      </a:defRPr>
    </a:lvl6pPr>
    <a:lvl7pPr marL="2741883" algn="l" defTabSz="456981" rtl="0" eaLnBrk="1" latinLnBrk="0" hangingPunct="1">
      <a:defRPr sz="1200" kern="1200">
        <a:solidFill>
          <a:schemeClr val="tx1"/>
        </a:solidFill>
        <a:latin typeface="+mn-lt"/>
        <a:ea typeface="+mn-ea"/>
        <a:cs typeface="+mn-cs"/>
      </a:defRPr>
    </a:lvl7pPr>
    <a:lvl8pPr marL="3198864" algn="l" defTabSz="456981" rtl="0" eaLnBrk="1" latinLnBrk="0" hangingPunct="1">
      <a:defRPr sz="1200" kern="1200">
        <a:solidFill>
          <a:schemeClr val="tx1"/>
        </a:solidFill>
        <a:latin typeface="+mn-lt"/>
        <a:ea typeface="+mn-ea"/>
        <a:cs typeface="+mn-cs"/>
      </a:defRPr>
    </a:lvl8pPr>
    <a:lvl9pPr marL="3655845" algn="l" defTabSz="4569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3E38C-ECD2-4E6A-ACDA-20974AD7539C}" type="slidenum">
              <a:rPr lang="en-US"/>
              <a:pPr/>
              <a:t>1</a:t>
            </a:fld>
            <a:endParaRPr lang="en-US"/>
          </a:p>
        </p:txBody>
      </p:sp>
      <p:sp>
        <p:nvSpPr>
          <p:cNvPr id="11266" name="Rectangle 2"/>
          <p:cNvSpPr>
            <a:spLocks noGrp="1" noRot="1" noChangeAspect="1" noChangeArrowheads="1" noTextEdit="1"/>
          </p:cNvSpPr>
          <p:nvPr>
            <p:ph type="sldImg"/>
          </p:nvPr>
        </p:nvSpPr>
        <p:spPr>
          <a:xfrm>
            <a:off x="1143000" y="685800"/>
            <a:ext cx="4572000" cy="3429000"/>
          </a:xfrm>
          <a:ln/>
        </p:spPr>
      </p:sp>
      <p:sp>
        <p:nvSpPr>
          <p:cNvPr id="11267"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Fostering</a:t>
            </a:r>
            <a:r>
              <a:rPr lang="en-US" baseline="0" dirty="0"/>
              <a:t> a </a:t>
            </a:r>
            <a:r>
              <a:rPr lang="en-US" baseline="0" dirty="0" err="1"/>
              <a:t>CoL</a:t>
            </a:r>
            <a:r>
              <a:rPr lang="en-US" baseline="0" dirty="0"/>
              <a:t> as a base, focus on routines as empowering as one piece of the puzzle in the time we have</a:t>
            </a:r>
            <a:endParaRPr lang="en-US" dirty="0"/>
          </a:p>
        </p:txBody>
      </p:sp>
      <p:sp>
        <p:nvSpPr>
          <p:cNvPr id="4" name="Slide Number Placeholder 3"/>
          <p:cNvSpPr>
            <a:spLocks noGrp="1"/>
          </p:cNvSpPr>
          <p:nvPr>
            <p:ph type="sldNum" sz="quarter" idx="10"/>
          </p:nvPr>
        </p:nvSpPr>
        <p:spPr/>
        <p:txBody>
          <a:bodyPr/>
          <a:lstStyle/>
          <a:p>
            <a:fld id="{CAB39CFC-CB71-4041-95AD-20D74440ACD8}" type="slidenum">
              <a:rPr lang="en-US" smtClean="0"/>
              <a:t>32</a:t>
            </a:fld>
            <a:endParaRPr lang="en-US"/>
          </a:p>
        </p:txBody>
      </p:sp>
    </p:spTree>
    <p:extLst>
      <p:ext uri="{BB962C8B-B14F-4D97-AF65-F5344CB8AC3E}">
        <p14:creationId xmlns:p14="http://schemas.microsoft.com/office/powerpoint/2010/main" val="580679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174157ba3_0_49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g8174157ba3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73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8174157ba3_0_50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g8174157ba3_0_5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5410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174157ba3_0_50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g8174157ba3_0_5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4421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8174157ba3_0_5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g8174157ba3_0_5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8158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8174157ba3_0_5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8174157ba3_0_5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917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174157ba3_0_5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g8174157ba3_0_5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136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174157ba3_0_5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g8174157ba3_0_5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817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7f3fb51855_2_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g7f3fb51855_2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7715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055A23-2827-F14D-82AC-FB0C018D4D7F}" type="slidenum">
              <a:rPr lang="en-US" smtClean="0"/>
              <a:t>44</a:t>
            </a:fld>
            <a:endParaRPr lang="en-US"/>
          </a:p>
        </p:txBody>
      </p:sp>
    </p:spTree>
    <p:extLst>
      <p:ext uri="{BB962C8B-B14F-4D97-AF65-F5344CB8AC3E}">
        <p14:creationId xmlns:p14="http://schemas.microsoft.com/office/powerpoint/2010/main" val="846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MB</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606f1c2d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Mb – SITE Corrie</a:t>
            </a:r>
            <a:endParaRPr dirty="0"/>
          </a:p>
        </p:txBody>
      </p:sp>
    </p:spTree>
    <p:extLst>
      <p:ext uri="{BB962C8B-B14F-4D97-AF65-F5344CB8AC3E}">
        <p14:creationId xmlns:p14="http://schemas.microsoft.com/office/powerpoint/2010/main" val="3112778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Jamilee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Jamilee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Terry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875E5ED9-A01F-2141-AFE4-53C932BE081D}" type="slidenum">
              <a:rPr lang="en-US" sz="1200">
                <a:latin typeface="Times" charset="0"/>
              </a:rPr>
              <a:pPr/>
              <a:t>62</a:t>
            </a:fld>
            <a:endParaRPr lang="en-US" sz="1200">
              <a:latin typeface="Times"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ＭＳ Ｐゴシック" charset="0"/>
              </a:rPr>
              <a:t>Nicole</a:t>
            </a:r>
          </a:p>
        </p:txBody>
      </p:sp>
    </p:spTree>
    <p:extLst>
      <p:ext uri="{BB962C8B-B14F-4D97-AF65-F5344CB8AC3E}">
        <p14:creationId xmlns:p14="http://schemas.microsoft.com/office/powerpoint/2010/main" val="421108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fld id="{3132C6D8-5C39-6D48-AD80-A9346CAE57DE}" type="slidenum">
              <a:rPr lang="en-US" sz="1200">
                <a:solidFill>
                  <a:prstClr val="black"/>
                </a:solidFill>
                <a:latin typeface="Times" charset="0"/>
              </a:rPr>
              <a:pPr/>
              <a:t>13</a:t>
            </a:fld>
            <a:endParaRPr lang="en-US" sz="1200">
              <a:solidFill>
                <a:prstClr val="black"/>
              </a:solidFill>
              <a:latin typeface="Times" charset="0"/>
            </a:endParaRPr>
          </a:p>
        </p:txBody>
      </p:sp>
      <p:sp>
        <p:nvSpPr>
          <p:cNvPr id="120834" name="Rectangle 1026"/>
          <p:cNvSpPr>
            <a:spLocks noGrp="1" noRot="1" noChangeAspect="1" noChangeArrowheads="1" noTextEdit="1"/>
          </p:cNvSpPr>
          <p:nvPr>
            <p:ph type="sldImg"/>
          </p:nvPr>
        </p:nvSpPr>
        <p:spPr>
          <a:xfrm>
            <a:off x="1146175" y="685800"/>
            <a:ext cx="4570413" cy="3429000"/>
          </a:xfrm>
          <a:ln/>
        </p:spPr>
      </p:sp>
      <p:sp>
        <p:nvSpPr>
          <p:cNvPr id="120835" name="Rectangle 1027"/>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0151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2525" y="692150"/>
            <a:ext cx="4552950" cy="3416300"/>
          </a:xfrm>
          <a:ln/>
        </p:spPr>
      </p:sp>
      <p:sp>
        <p:nvSpPr>
          <p:cNvPr id="20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Deb</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US" dirty="0">
                <a:solidFill>
                  <a:srgbClr val="FF0000"/>
                </a:solidFill>
                <a:latin typeface="Arial" charset="0"/>
                <a:ea typeface="ＭＳ Ｐゴシック" charset="0"/>
                <a:cs typeface="ＭＳ Ｐゴシック" charset="0"/>
              </a:rPr>
              <a:t>Delete?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471A9F7D-77FA-438F-BC42-3D3D34A62A9E}" type="slidenum">
              <a:rPr lang="en-US" smtClean="0">
                <a:solidFill>
                  <a:prstClr val="black"/>
                </a:solidFill>
                <a:latin typeface="Calibri"/>
              </a:rPr>
              <a:pPr>
                <a:defRPr/>
              </a:pPr>
              <a:t>22</a:t>
            </a:fld>
            <a:endParaRPr lang="en-US">
              <a:solidFill>
                <a:prstClr val="black"/>
              </a:solidFill>
              <a:latin typeface="Calibri"/>
            </a:endParaRPr>
          </a:p>
        </p:txBody>
      </p:sp>
    </p:spTree>
    <p:extLst>
      <p:ext uri="{BB962C8B-B14F-4D97-AF65-F5344CB8AC3E}">
        <p14:creationId xmlns:p14="http://schemas.microsoft.com/office/powerpoint/2010/main" val="3692068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resource-–you can click on each one of these examples and it provides teacher resources and tips for each type of response!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CE98D-5543-204F-90F2-2A7FAF54B35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6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Slide Number Placeholder 3"/>
          <p:cNvSpPr>
            <a:spLocks noGrp="1"/>
          </p:cNvSpPr>
          <p:nvPr>
            <p:ph type="sldNum" sz="quarter" idx="10"/>
          </p:nvPr>
        </p:nvSpPr>
        <p:spPr/>
        <p:txBody>
          <a:bodyPr/>
          <a:lstStyle/>
          <a:p>
            <a:fld id="{CAB39CFC-CB71-4041-95AD-20D74440ACD8}" type="slidenum">
              <a:rPr lang="en-US" smtClean="0"/>
              <a:t>27</a:t>
            </a:fld>
            <a:endParaRPr lang="en-US"/>
          </a:p>
        </p:txBody>
      </p:sp>
    </p:spTree>
    <p:extLst>
      <p:ext uri="{BB962C8B-B14F-4D97-AF65-F5344CB8AC3E}">
        <p14:creationId xmlns:p14="http://schemas.microsoft.com/office/powerpoint/2010/main" val="183930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4"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CA"/>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395" tIns="45699" rIns="91395" bIns="45699" rtlCol="0">
            <a:normAutofit/>
          </a:bodyPr>
          <a:lstStyle>
            <a:lvl1pPr marL="0" indent="0" algn="ctr" defTabSz="913962"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6981" indent="0" algn="ctr">
              <a:buNone/>
              <a:defRPr>
                <a:solidFill>
                  <a:schemeClr val="tx1">
                    <a:tint val="75000"/>
                  </a:schemeClr>
                </a:solidFill>
              </a:defRPr>
            </a:lvl2pPr>
            <a:lvl3pPr marL="913962" indent="0" algn="ctr">
              <a:buNone/>
              <a:defRPr>
                <a:solidFill>
                  <a:schemeClr val="tx1">
                    <a:tint val="75000"/>
                  </a:schemeClr>
                </a:solidFill>
              </a:defRPr>
            </a:lvl3pPr>
            <a:lvl4pPr marL="1370941" indent="0" algn="ctr">
              <a:buNone/>
              <a:defRPr>
                <a:solidFill>
                  <a:schemeClr val="tx1">
                    <a:tint val="75000"/>
                  </a:schemeClr>
                </a:solidFill>
              </a:defRPr>
            </a:lvl4pPr>
            <a:lvl5pPr marL="1827922" indent="0" algn="ctr">
              <a:buNone/>
              <a:defRPr>
                <a:solidFill>
                  <a:schemeClr val="tx1">
                    <a:tint val="75000"/>
                  </a:schemeClr>
                </a:solidFill>
              </a:defRPr>
            </a:lvl5pPr>
            <a:lvl6pPr marL="2284902" indent="0" algn="ctr">
              <a:buNone/>
              <a:defRPr>
                <a:solidFill>
                  <a:schemeClr val="tx1">
                    <a:tint val="75000"/>
                  </a:schemeClr>
                </a:solidFill>
              </a:defRPr>
            </a:lvl6pPr>
            <a:lvl7pPr marL="2741883" indent="0" algn="ctr">
              <a:buNone/>
              <a:defRPr>
                <a:solidFill>
                  <a:schemeClr val="tx1">
                    <a:tint val="75000"/>
                  </a:schemeClr>
                </a:solidFill>
              </a:defRPr>
            </a:lvl7pPr>
            <a:lvl8pPr marL="3198864" indent="0" algn="ctr">
              <a:buNone/>
              <a:defRPr>
                <a:solidFill>
                  <a:schemeClr val="tx1">
                    <a:tint val="75000"/>
                  </a:schemeClr>
                </a:solidFill>
              </a:defRPr>
            </a:lvl8pPr>
            <a:lvl9pPr marL="3655845"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573741" y="6122897"/>
            <a:ext cx="2133600" cy="259317"/>
          </a:xfrm>
        </p:spPr>
        <p:txBody>
          <a:bodyPr/>
          <a:lstStyle/>
          <a:p>
            <a:pPr>
              <a:defRPr/>
            </a:pPr>
            <a:fld id="{C2922211-C585-3345-B53D-26A526501D5A}"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a:xfrm>
            <a:off x="5638800" y="6122894"/>
            <a:ext cx="2895600" cy="257810"/>
          </a:xfrm>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a:xfrm>
            <a:off x="4191000" y="6122894"/>
            <a:ext cx="762000" cy="271463"/>
          </a:xfrm>
        </p:spPr>
        <p:txBody>
          <a:bodyPr/>
          <a:lstStyle/>
          <a:p>
            <a:pPr>
              <a:defRPr/>
            </a:pPr>
            <a:fld id="{F6A00FF2-6757-964D-BBA8-B391794FD4CE}"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8" y="1694329"/>
            <a:ext cx="3008313" cy="914400"/>
          </a:xfrm>
        </p:spPr>
        <p:txBody>
          <a:bodyPr anchor="b">
            <a:normAutofit/>
          </a:bodyPr>
          <a:lstStyle>
            <a:lvl1pPr algn="l">
              <a:defRPr sz="2800" b="0"/>
            </a:lvl1pPr>
          </a:lstStyle>
          <a:p>
            <a:r>
              <a:rPr lang="en-CA"/>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530228" y="2672323"/>
            <a:ext cx="3008313" cy="3403040"/>
          </a:xfrm>
        </p:spPr>
        <p:txBody>
          <a:bodyPr>
            <a:normAutofit/>
          </a:bodyPr>
          <a:lstStyle>
            <a:lvl1pPr marL="0" indent="0">
              <a:lnSpc>
                <a:spcPct val="120000"/>
              </a:lnSpc>
              <a:spcBef>
                <a:spcPts val="600"/>
              </a:spcBef>
              <a:buNone/>
              <a:defRPr sz="1600"/>
            </a:lvl1pPr>
            <a:lvl2pPr marL="456981" indent="0">
              <a:buNone/>
              <a:defRPr sz="1200"/>
            </a:lvl2pPr>
            <a:lvl3pPr marL="913962" indent="0">
              <a:buNone/>
              <a:defRPr sz="1000"/>
            </a:lvl3pPr>
            <a:lvl4pPr marL="1370941" indent="0">
              <a:buNone/>
              <a:defRPr sz="900"/>
            </a:lvl4pPr>
            <a:lvl5pPr marL="1827922" indent="0">
              <a:buNone/>
              <a:defRPr sz="900"/>
            </a:lvl5pPr>
            <a:lvl6pPr marL="2284902" indent="0">
              <a:buNone/>
              <a:defRPr sz="900"/>
            </a:lvl6pPr>
            <a:lvl7pPr marL="2741883" indent="0">
              <a:buNone/>
              <a:defRPr sz="900"/>
            </a:lvl7pPr>
            <a:lvl8pPr marL="3198864" indent="0">
              <a:buNone/>
              <a:defRPr sz="900"/>
            </a:lvl8pPr>
            <a:lvl9pPr marL="3655845"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pPr defTabSz="913962" fontAlgn="base">
              <a:spcBef>
                <a:spcPct val="0"/>
              </a:spcBef>
              <a:spcAft>
                <a:spcPct val="0"/>
              </a:spcAft>
              <a:defRPr/>
            </a:pPr>
            <a:fld id="{05957E06-4CF6-4945-A6F8-65230E2C2B1C}" type="datetime1">
              <a:rPr lang="en-CA" i="1" smtClean="0">
                <a:solidFill>
                  <a:srgbClr val="E7DEC9">
                    <a:shade val="50000"/>
                    <a:satMod val="200000"/>
                  </a:srgbClr>
                </a:solidFill>
                <a:latin typeface="Arial" charset="0"/>
                <a:ea typeface="ＭＳ Ｐゴシック" charset="0"/>
                <a:cs typeface="ＭＳ Ｐゴシック" charset="0"/>
              </a:rPr>
              <a:pPr defTabSz="913962" fontAlgn="base">
                <a:spcBef>
                  <a:spcPct val="0"/>
                </a:spcBef>
                <a:spcAft>
                  <a:spcPct val="0"/>
                </a:spcAft>
                <a:defRPr/>
              </a:pPr>
              <a:t>2026-02-16</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i="1">
              <a:solidFill>
                <a:srgbClr val="E7DEC9">
                  <a:shade val="50000"/>
                  <a:satMod val="200000"/>
                </a:srgbClr>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AC4F4DD-76C0-8F44-8F91-FA96BC25E731}" type="slidenum">
              <a:rPr lang="en-US" i="1" smtClean="0">
                <a:solidFill>
                  <a:srgbClr val="E7DEC9">
                    <a:shade val="50000"/>
                    <a:satMod val="200000"/>
                  </a:srgbClr>
                </a:solidFill>
                <a:latin typeface="Arial" charset="0"/>
                <a:ea typeface="ＭＳ Ｐゴシック" charset="0"/>
                <a:cs typeface="ＭＳ Ｐゴシック" charset="0"/>
              </a:rPr>
              <a:pPr fontAlgn="base">
                <a:spcBef>
                  <a:spcPct val="0"/>
                </a:spcBef>
                <a:spcAft>
                  <a:spcPct val="0"/>
                </a:spcAft>
                <a:defRPr/>
              </a:pPr>
              <a:t>‹#›</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17" name="Picture Placeholder 16"/>
          <p:cNvSpPr>
            <a:spLocks noGrp="1"/>
          </p:cNvSpPr>
          <p:nvPr>
            <p:ph type="pic" sz="quarter" idx="13"/>
          </p:nvPr>
        </p:nvSpPr>
        <p:spPr>
          <a:xfrm>
            <a:off x="352895" y="310123"/>
            <a:ext cx="3398837" cy="1204912"/>
          </a:xfrm>
        </p:spPr>
        <p:txBody>
          <a:bodyPr>
            <a:normAutofit/>
          </a:bodyPr>
          <a:lstStyle>
            <a:lvl1pPr>
              <a:buNone/>
              <a:defRPr sz="1800"/>
            </a:lvl1pPr>
          </a:lstStyle>
          <a:p>
            <a:r>
              <a:rPr lang="en-CA"/>
              <a:t>Drag picture to placeholder or click icon to add</a:t>
            </a:r>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3" y="1691640"/>
            <a:ext cx="3008376" cy="914400"/>
          </a:xfrm>
        </p:spPr>
        <p:txBody>
          <a:bodyPr anchor="b">
            <a:noAutofit/>
          </a:bodyPr>
          <a:lstStyle>
            <a:lvl1pPr algn="l">
              <a:defRPr sz="2800" b="0"/>
            </a:lvl1pPr>
          </a:lstStyle>
          <a:p>
            <a:r>
              <a:rPr lang="en-CA"/>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6981" indent="0">
              <a:buNone/>
              <a:defRPr sz="2800"/>
            </a:lvl2pPr>
            <a:lvl3pPr marL="913962" indent="0">
              <a:buNone/>
              <a:defRPr sz="2400"/>
            </a:lvl3pPr>
            <a:lvl4pPr marL="1370941" indent="0">
              <a:buNone/>
              <a:defRPr sz="2000"/>
            </a:lvl4pPr>
            <a:lvl5pPr marL="1827922" indent="0">
              <a:buNone/>
              <a:defRPr sz="2000"/>
            </a:lvl5pPr>
            <a:lvl6pPr marL="2284902" indent="0">
              <a:buNone/>
              <a:defRPr sz="2000"/>
            </a:lvl6pPr>
            <a:lvl7pPr marL="2741883" indent="0">
              <a:buNone/>
              <a:defRPr sz="2000"/>
            </a:lvl7pPr>
            <a:lvl8pPr marL="3198864" indent="0">
              <a:buNone/>
              <a:defRPr sz="2000"/>
            </a:lvl8pPr>
            <a:lvl9pPr marL="3655845"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530353" y="2670048"/>
            <a:ext cx="3008376" cy="3401568"/>
          </a:xfrm>
        </p:spPr>
        <p:txBody>
          <a:bodyPr vert="horz" lIns="91395" tIns="45699" rIns="91395" bIns="45699"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6981" indent="0">
              <a:buNone/>
              <a:defRPr sz="1200"/>
            </a:lvl2pPr>
            <a:lvl3pPr marL="913962" indent="0">
              <a:buNone/>
              <a:defRPr sz="1000"/>
            </a:lvl3pPr>
            <a:lvl4pPr marL="1370941" indent="0">
              <a:buNone/>
              <a:defRPr sz="900"/>
            </a:lvl4pPr>
            <a:lvl5pPr marL="1827922" indent="0">
              <a:buNone/>
              <a:defRPr sz="900"/>
            </a:lvl5pPr>
            <a:lvl6pPr marL="2284902" indent="0">
              <a:buNone/>
              <a:defRPr sz="900"/>
            </a:lvl6pPr>
            <a:lvl7pPr marL="2741883" indent="0">
              <a:buNone/>
              <a:defRPr sz="900"/>
            </a:lvl7pPr>
            <a:lvl8pPr marL="3198864" indent="0">
              <a:buNone/>
              <a:defRPr sz="900"/>
            </a:lvl8pPr>
            <a:lvl9pPr marL="3655845" indent="0">
              <a:buNone/>
              <a:defRPr sz="900"/>
            </a:lvl9pPr>
          </a:lstStyle>
          <a:p>
            <a:pPr marL="0" lvl="0" indent="0" algn="l" defTabSz="913962" rtl="0" eaLnBrk="1" latinLnBrk="0" hangingPunct="1">
              <a:lnSpc>
                <a:spcPct val="12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pPr>
              <a:defRPr/>
            </a:pPr>
            <a:fld id="{12F417DA-162C-D34B-98BF-D6BE9F5E3A87}"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pPr>
              <a:defRPr/>
            </a:pPr>
            <a:fld id="{19708A5A-20D0-3C44-AEE1-72B73894F860}"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4" y="4287819"/>
            <a:ext cx="8021977" cy="916193"/>
          </a:xfrm>
        </p:spPr>
        <p:txBody>
          <a:bodyPr anchor="b">
            <a:noAutofit/>
          </a:bodyPr>
          <a:lstStyle>
            <a:lvl1pPr algn="l">
              <a:defRPr sz="3600" b="0"/>
            </a:lvl1pPr>
          </a:lstStyle>
          <a:p>
            <a:r>
              <a:rPr lang="en-CA"/>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6981" indent="0">
              <a:buNone/>
              <a:defRPr sz="2800"/>
            </a:lvl2pPr>
            <a:lvl3pPr marL="913962" indent="0">
              <a:buNone/>
              <a:defRPr sz="2400"/>
            </a:lvl3pPr>
            <a:lvl4pPr marL="1370941" indent="0">
              <a:buNone/>
              <a:defRPr sz="2000"/>
            </a:lvl4pPr>
            <a:lvl5pPr marL="1827922" indent="0">
              <a:buNone/>
              <a:defRPr sz="2000"/>
            </a:lvl5pPr>
            <a:lvl6pPr marL="2284902" indent="0">
              <a:buNone/>
              <a:defRPr sz="2000"/>
            </a:lvl6pPr>
            <a:lvl7pPr marL="2741883" indent="0">
              <a:buNone/>
              <a:defRPr sz="2000"/>
            </a:lvl7pPr>
            <a:lvl8pPr marL="3198864" indent="0">
              <a:buNone/>
              <a:defRPr sz="2000"/>
            </a:lvl8pPr>
            <a:lvl9pPr marL="3655845"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530354" y="5271250"/>
            <a:ext cx="8021977" cy="1013011"/>
          </a:xfrm>
        </p:spPr>
        <p:txBody>
          <a:bodyPr vert="horz" lIns="91395" tIns="45699" rIns="91395" bIns="45699"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6981" indent="0">
              <a:buNone/>
              <a:defRPr sz="1200"/>
            </a:lvl2pPr>
            <a:lvl3pPr marL="913962" indent="0">
              <a:buNone/>
              <a:defRPr sz="1000"/>
            </a:lvl3pPr>
            <a:lvl4pPr marL="1370941" indent="0">
              <a:buNone/>
              <a:defRPr sz="900"/>
            </a:lvl4pPr>
            <a:lvl5pPr marL="1827922" indent="0">
              <a:buNone/>
              <a:defRPr sz="900"/>
            </a:lvl5pPr>
            <a:lvl6pPr marL="2284902" indent="0">
              <a:buNone/>
              <a:defRPr sz="900"/>
            </a:lvl6pPr>
            <a:lvl7pPr marL="2741883" indent="0">
              <a:buNone/>
              <a:defRPr sz="900"/>
            </a:lvl7pPr>
            <a:lvl8pPr marL="3198864" indent="0">
              <a:buNone/>
              <a:defRPr sz="900"/>
            </a:lvl8pPr>
            <a:lvl9pPr marL="3655845" indent="0">
              <a:buNone/>
              <a:defRPr sz="900"/>
            </a:lvl9pPr>
          </a:lstStyle>
          <a:p>
            <a:pPr marL="0" lvl="0" indent="0" algn="l" defTabSz="913962" rtl="0" eaLnBrk="1" latinLnBrk="0" hangingPunct="1">
              <a:lnSpc>
                <a:spcPct val="12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pPr defTabSz="913962" fontAlgn="base">
              <a:spcBef>
                <a:spcPct val="0"/>
              </a:spcBef>
              <a:spcAft>
                <a:spcPct val="0"/>
              </a:spcAft>
              <a:defRPr/>
            </a:pPr>
            <a:fld id="{05957E06-4CF6-4945-A6F8-65230E2C2B1C}" type="datetime1">
              <a:rPr lang="en-CA" i="1" smtClean="0">
                <a:solidFill>
                  <a:srgbClr val="E7DEC9">
                    <a:shade val="50000"/>
                    <a:satMod val="200000"/>
                  </a:srgbClr>
                </a:solidFill>
                <a:latin typeface="Arial" charset="0"/>
                <a:ea typeface="ＭＳ Ｐゴシック" charset="0"/>
                <a:cs typeface="ＭＳ Ｐゴシック" charset="0"/>
              </a:rPr>
              <a:pPr defTabSz="913962" fontAlgn="base">
                <a:spcBef>
                  <a:spcPct val="0"/>
                </a:spcBef>
                <a:spcAft>
                  <a:spcPct val="0"/>
                </a:spcAft>
                <a:defRPr/>
              </a:pPr>
              <a:t>2026-02-16</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i="1">
              <a:solidFill>
                <a:srgbClr val="E7DEC9">
                  <a:shade val="50000"/>
                  <a:satMod val="200000"/>
                </a:srgbClr>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AC4F4DD-76C0-8F44-8F91-FA96BC25E731}" type="slidenum">
              <a:rPr lang="en-US" i="1" smtClean="0">
                <a:solidFill>
                  <a:srgbClr val="E7DEC9">
                    <a:shade val="50000"/>
                    <a:satMod val="200000"/>
                  </a:srgbClr>
                </a:solidFill>
                <a:latin typeface="Arial" charset="0"/>
                <a:ea typeface="ＭＳ Ｐゴシック" charset="0"/>
                <a:cs typeface="ＭＳ Ｐゴシック" charset="0"/>
              </a:rPr>
              <a:pPr fontAlgn="base">
                <a:spcBef>
                  <a:spcPct val="0"/>
                </a:spcBef>
                <a:spcAft>
                  <a:spcPct val="0"/>
                </a:spcAft>
                <a:defRPr/>
              </a:pPr>
              <a:t>‹#›</a:t>
            </a:fld>
            <a:endParaRPr lang="en-US" i="1">
              <a:solidFill>
                <a:srgbClr val="E7DEC9">
                  <a:shade val="50000"/>
                  <a:satMod val="200000"/>
                </a:srgbClr>
              </a:solidFill>
              <a:latin typeface="Arial" charset="0"/>
              <a:ea typeface="ＭＳ Ｐゴシック" charset="0"/>
              <a:cs typeface="ＭＳ Ｐゴシック" charset="0"/>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pPr>
              <a:defRPr/>
            </a:pPr>
            <a:fld id="{CF619B54-4677-1448-86B4-B1A031A0164F}"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6298A4C6-674A-0B4A-A04B-78D6CC822455}"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402" y="609600"/>
            <a:ext cx="1416423" cy="5516563"/>
          </a:xfrm>
        </p:spPr>
        <p:txBody>
          <a:bodyPr vert="eaVert">
            <a:normAutofit/>
          </a:bodyPr>
          <a:lstStyle>
            <a:lvl1pPr>
              <a:defRPr sz="3600"/>
            </a:lvl1pPr>
          </a:lstStyle>
          <a:p>
            <a:r>
              <a:rPr lang="en-CA"/>
              <a:t>Click to edit Master title style</a:t>
            </a:r>
            <a:endParaRPr/>
          </a:p>
        </p:txBody>
      </p:sp>
      <p:sp>
        <p:nvSpPr>
          <p:cNvPr id="3" name="Vertical Text Placeholder 2"/>
          <p:cNvSpPr>
            <a:spLocks noGrp="1"/>
          </p:cNvSpPr>
          <p:nvPr>
            <p:ph type="body" orient="vert" idx="1"/>
          </p:nvPr>
        </p:nvSpPr>
        <p:spPr>
          <a:xfrm>
            <a:off x="578225" y="609600"/>
            <a:ext cx="6279777" cy="5516563"/>
          </a:xfrm>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pPr>
              <a:defRPr/>
            </a:pPr>
            <a:fld id="{AAFADC17-ED16-7E42-B0D1-D59066601AEF}"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0FCB0EA7-60B6-D844-A2C8-85CF859ACF55}"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890300" y="274633"/>
            <a:ext cx="7363500" cy="11432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5"/>
              </a:buClr>
              <a:buSzPts val="2400"/>
              <a:buNone/>
              <a:defRPr>
                <a:solidFill>
                  <a:schemeClr val="accent5"/>
                </a:solidFill>
              </a:defRPr>
            </a:lvl1pPr>
            <a:lvl2pPr lvl="1">
              <a:spcBef>
                <a:spcPts val="0"/>
              </a:spcBef>
              <a:spcAft>
                <a:spcPts val="0"/>
              </a:spcAft>
              <a:buClr>
                <a:schemeClr val="accent5"/>
              </a:buClr>
              <a:buSzPts val="2400"/>
              <a:buNone/>
              <a:defRPr>
                <a:solidFill>
                  <a:schemeClr val="accent5"/>
                </a:solidFill>
              </a:defRPr>
            </a:lvl2pPr>
            <a:lvl3pPr lvl="2">
              <a:spcBef>
                <a:spcPts val="0"/>
              </a:spcBef>
              <a:spcAft>
                <a:spcPts val="0"/>
              </a:spcAft>
              <a:buClr>
                <a:schemeClr val="accent5"/>
              </a:buClr>
              <a:buSzPts val="2400"/>
              <a:buNone/>
              <a:defRPr>
                <a:solidFill>
                  <a:schemeClr val="accent5"/>
                </a:solidFill>
              </a:defRPr>
            </a:lvl3pPr>
            <a:lvl4pPr lvl="3">
              <a:spcBef>
                <a:spcPts val="0"/>
              </a:spcBef>
              <a:spcAft>
                <a:spcPts val="0"/>
              </a:spcAft>
              <a:buClr>
                <a:schemeClr val="accent5"/>
              </a:buClr>
              <a:buSzPts val="2400"/>
              <a:buNone/>
              <a:defRPr>
                <a:solidFill>
                  <a:schemeClr val="accent5"/>
                </a:solidFill>
              </a:defRPr>
            </a:lvl4pPr>
            <a:lvl5pPr lvl="4">
              <a:spcBef>
                <a:spcPts val="0"/>
              </a:spcBef>
              <a:spcAft>
                <a:spcPts val="0"/>
              </a:spcAft>
              <a:buClr>
                <a:schemeClr val="accent5"/>
              </a:buClr>
              <a:buSzPts val="2400"/>
              <a:buNone/>
              <a:defRPr>
                <a:solidFill>
                  <a:schemeClr val="accent5"/>
                </a:solidFill>
              </a:defRPr>
            </a:lvl5pPr>
            <a:lvl6pPr lvl="5">
              <a:spcBef>
                <a:spcPts val="0"/>
              </a:spcBef>
              <a:spcAft>
                <a:spcPts val="0"/>
              </a:spcAft>
              <a:buClr>
                <a:schemeClr val="accent5"/>
              </a:buClr>
              <a:buSzPts val="2400"/>
              <a:buNone/>
              <a:defRPr>
                <a:solidFill>
                  <a:schemeClr val="accent5"/>
                </a:solidFill>
              </a:defRPr>
            </a:lvl6pPr>
            <a:lvl7pPr lvl="6">
              <a:spcBef>
                <a:spcPts val="0"/>
              </a:spcBef>
              <a:spcAft>
                <a:spcPts val="0"/>
              </a:spcAft>
              <a:buClr>
                <a:schemeClr val="accent5"/>
              </a:buClr>
              <a:buSzPts val="2400"/>
              <a:buNone/>
              <a:defRPr>
                <a:solidFill>
                  <a:schemeClr val="accent5"/>
                </a:solidFill>
              </a:defRPr>
            </a:lvl7pPr>
            <a:lvl8pPr lvl="7">
              <a:spcBef>
                <a:spcPts val="0"/>
              </a:spcBef>
              <a:spcAft>
                <a:spcPts val="0"/>
              </a:spcAft>
              <a:buClr>
                <a:schemeClr val="accent5"/>
              </a:buClr>
              <a:buSzPts val="2400"/>
              <a:buNone/>
              <a:defRPr>
                <a:solidFill>
                  <a:schemeClr val="accent5"/>
                </a:solidFill>
              </a:defRPr>
            </a:lvl8pPr>
            <a:lvl9pPr lvl="8">
              <a:spcBef>
                <a:spcPts val="0"/>
              </a:spcBef>
              <a:spcAft>
                <a:spcPts val="0"/>
              </a:spcAft>
              <a:buClr>
                <a:schemeClr val="accent5"/>
              </a:buClr>
              <a:buSzPts val="2400"/>
              <a:buNone/>
              <a:defRPr>
                <a:solidFill>
                  <a:schemeClr val="accent5"/>
                </a:solidFill>
              </a:defRPr>
            </a:lvl9pPr>
          </a:lstStyle>
          <a:p>
            <a:endParaRPr/>
          </a:p>
        </p:txBody>
      </p:sp>
      <p:sp>
        <p:nvSpPr>
          <p:cNvPr id="26" name="Google Shape;26;p5"/>
          <p:cNvSpPr txBox="1">
            <a:spLocks noGrp="1"/>
          </p:cNvSpPr>
          <p:nvPr>
            <p:ph type="body" idx="1"/>
          </p:nvPr>
        </p:nvSpPr>
        <p:spPr>
          <a:xfrm>
            <a:off x="890300" y="1600199"/>
            <a:ext cx="7363500" cy="4028000"/>
          </a:xfrm>
          <a:prstGeom prst="rect">
            <a:avLst/>
          </a:prstGeom>
        </p:spPr>
        <p:txBody>
          <a:bodyPr spcFirstLastPara="1" wrap="square" lIns="91425" tIns="91425" rIns="91425" bIns="91425" anchor="t" anchorCtr="0">
            <a:noAutofit/>
          </a:bodyPr>
          <a:lstStyle>
            <a:lvl1pPr marL="457189" lvl="0" indent="-368291">
              <a:spcBef>
                <a:spcPts val="600"/>
              </a:spcBef>
              <a:spcAft>
                <a:spcPts val="0"/>
              </a:spcAft>
              <a:buClr>
                <a:schemeClr val="accent5"/>
              </a:buClr>
              <a:buSzPts val="2200"/>
              <a:buChar char="‐"/>
              <a:defRPr/>
            </a:lvl1pPr>
            <a:lvl2pPr marL="914378" lvl="1" indent="-368291">
              <a:spcBef>
                <a:spcPts val="0"/>
              </a:spcBef>
              <a:spcAft>
                <a:spcPts val="0"/>
              </a:spcAft>
              <a:buClr>
                <a:schemeClr val="accent5"/>
              </a:buClr>
              <a:buSzPts val="2200"/>
              <a:buChar char="‐"/>
              <a:defRPr/>
            </a:lvl2pPr>
            <a:lvl3pPr marL="1371566" lvl="2" indent="-368291">
              <a:spcBef>
                <a:spcPts val="0"/>
              </a:spcBef>
              <a:spcAft>
                <a:spcPts val="0"/>
              </a:spcAft>
              <a:buClr>
                <a:schemeClr val="accent5"/>
              </a:buClr>
              <a:buSzPts val="2200"/>
              <a:buChar char="‐"/>
              <a:defRPr/>
            </a:lvl3pPr>
            <a:lvl4pPr marL="1828754" lvl="3" indent="-368291">
              <a:spcBef>
                <a:spcPts val="0"/>
              </a:spcBef>
              <a:spcAft>
                <a:spcPts val="0"/>
              </a:spcAft>
              <a:buSzPts val="2200"/>
              <a:buChar char="‐"/>
              <a:defRPr/>
            </a:lvl4pPr>
            <a:lvl5pPr marL="2285943" lvl="4" indent="-368291">
              <a:spcBef>
                <a:spcPts val="0"/>
              </a:spcBef>
              <a:spcAft>
                <a:spcPts val="0"/>
              </a:spcAft>
              <a:buSzPts val="2200"/>
              <a:buChar char="‐"/>
              <a:defRPr/>
            </a:lvl5pPr>
            <a:lvl6pPr marL="2743132" lvl="5" indent="-368291">
              <a:spcBef>
                <a:spcPts val="0"/>
              </a:spcBef>
              <a:spcAft>
                <a:spcPts val="0"/>
              </a:spcAft>
              <a:buSzPts val="2200"/>
              <a:buChar char="‐"/>
              <a:defRPr/>
            </a:lvl6pPr>
            <a:lvl7pPr marL="3200320" lvl="6" indent="-368291">
              <a:spcBef>
                <a:spcPts val="0"/>
              </a:spcBef>
              <a:spcAft>
                <a:spcPts val="0"/>
              </a:spcAft>
              <a:buSzPts val="2200"/>
              <a:buChar char="‐"/>
              <a:defRPr/>
            </a:lvl7pPr>
            <a:lvl8pPr marL="3657509" lvl="7" indent="-368291">
              <a:spcBef>
                <a:spcPts val="0"/>
              </a:spcBef>
              <a:spcAft>
                <a:spcPts val="0"/>
              </a:spcAft>
              <a:buSzPts val="2200"/>
              <a:buChar char="‐"/>
              <a:defRPr/>
            </a:lvl8pPr>
            <a:lvl9pPr marL="4114697" lvl="8" indent="-368291">
              <a:spcBef>
                <a:spcPts val="0"/>
              </a:spcBef>
              <a:spcAft>
                <a:spcPts val="0"/>
              </a:spcAft>
              <a:buSzPts val="2200"/>
              <a:buChar char="‐"/>
              <a:defRPr/>
            </a:lvl9pPr>
          </a:lstStyle>
          <a:p>
            <a:endParaRPr/>
          </a:p>
        </p:txBody>
      </p:sp>
      <p:sp>
        <p:nvSpPr>
          <p:cNvPr id="27" name="Google Shape;27;p5"/>
          <p:cNvSpPr txBox="1">
            <a:spLocks noGrp="1"/>
          </p:cNvSpPr>
          <p:nvPr>
            <p:ph type="sldNum" idx="12"/>
          </p:nvPr>
        </p:nvSpPr>
        <p:spPr>
          <a:xfrm>
            <a:off x="0" y="6028333"/>
            <a:ext cx="9144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
        <p:nvSpPr>
          <p:cNvPr id="28" name="Google Shape;28;p5"/>
          <p:cNvSpPr/>
          <p:nvPr/>
        </p:nvSpPr>
        <p:spPr>
          <a:xfrm>
            <a:off x="157351" y="167601"/>
            <a:ext cx="8829185" cy="6522868"/>
          </a:xfrm>
          <a:custGeom>
            <a:avLst/>
            <a:gdLst/>
            <a:ahLst/>
            <a:cxnLst/>
            <a:rect l="l" t="t" r="r" b="b"/>
            <a:pathLst>
              <a:path w="92105" h="51033" extrusionOk="0">
                <a:moveTo>
                  <a:pt x="52951" y="93"/>
                </a:moveTo>
                <a:lnTo>
                  <a:pt x="52858" y="130"/>
                </a:lnTo>
                <a:lnTo>
                  <a:pt x="52802" y="168"/>
                </a:lnTo>
                <a:lnTo>
                  <a:pt x="52764" y="205"/>
                </a:lnTo>
                <a:lnTo>
                  <a:pt x="52727" y="242"/>
                </a:lnTo>
                <a:lnTo>
                  <a:pt x="52709" y="298"/>
                </a:lnTo>
                <a:lnTo>
                  <a:pt x="52709" y="354"/>
                </a:lnTo>
                <a:lnTo>
                  <a:pt x="52709" y="410"/>
                </a:lnTo>
                <a:lnTo>
                  <a:pt x="52746" y="521"/>
                </a:lnTo>
                <a:lnTo>
                  <a:pt x="52783" y="559"/>
                </a:lnTo>
                <a:lnTo>
                  <a:pt x="52820" y="596"/>
                </a:lnTo>
                <a:lnTo>
                  <a:pt x="52913" y="633"/>
                </a:lnTo>
                <a:lnTo>
                  <a:pt x="53006" y="652"/>
                </a:lnTo>
                <a:lnTo>
                  <a:pt x="53118" y="614"/>
                </a:lnTo>
                <a:lnTo>
                  <a:pt x="53193" y="559"/>
                </a:lnTo>
                <a:lnTo>
                  <a:pt x="53230" y="521"/>
                </a:lnTo>
                <a:lnTo>
                  <a:pt x="53248" y="465"/>
                </a:lnTo>
                <a:lnTo>
                  <a:pt x="53267" y="410"/>
                </a:lnTo>
                <a:lnTo>
                  <a:pt x="53267" y="354"/>
                </a:lnTo>
                <a:lnTo>
                  <a:pt x="53230" y="242"/>
                </a:lnTo>
                <a:lnTo>
                  <a:pt x="53193" y="186"/>
                </a:lnTo>
                <a:lnTo>
                  <a:pt x="53155" y="149"/>
                </a:lnTo>
                <a:lnTo>
                  <a:pt x="53100" y="130"/>
                </a:lnTo>
                <a:lnTo>
                  <a:pt x="53062" y="112"/>
                </a:lnTo>
                <a:lnTo>
                  <a:pt x="52951" y="93"/>
                </a:lnTo>
                <a:close/>
                <a:moveTo>
                  <a:pt x="49488" y="75"/>
                </a:moveTo>
                <a:lnTo>
                  <a:pt x="49432" y="93"/>
                </a:lnTo>
                <a:lnTo>
                  <a:pt x="49376" y="130"/>
                </a:lnTo>
                <a:lnTo>
                  <a:pt x="49339" y="168"/>
                </a:lnTo>
                <a:lnTo>
                  <a:pt x="49283" y="261"/>
                </a:lnTo>
                <a:lnTo>
                  <a:pt x="49264" y="372"/>
                </a:lnTo>
                <a:lnTo>
                  <a:pt x="49283" y="484"/>
                </a:lnTo>
                <a:lnTo>
                  <a:pt x="49339" y="577"/>
                </a:lnTo>
                <a:lnTo>
                  <a:pt x="49376" y="614"/>
                </a:lnTo>
                <a:lnTo>
                  <a:pt x="49432" y="652"/>
                </a:lnTo>
                <a:lnTo>
                  <a:pt x="49488" y="670"/>
                </a:lnTo>
                <a:lnTo>
                  <a:pt x="49618" y="670"/>
                </a:lnTo>
                <a:lnTo>
                  <a:pt x="49692" y="652"/>
                </a:lnTo>
                <a:lnTo>
                  <a:pt x="49730" y="614"/>
                </a:lnTo>
                <a:lnTo>
                  <a:pt x="49767" y="577"/>
                </a:lnTo>
                <a:lnTo>
                  <a:pt x="49823" y="484"/>
                </a:lnTo>
                <a:lnTo>
                  <a:pt x="49841" y="372"/>
                </a:lnTo>
                <a:lnTo>
                  <a:pt x="49823" y="261"/>
                </a:lnTo>
                <a:lnTo>
                  <a:pt x="49767" y="168"/>
                </a:lnTo>
                <a:lnTo>
                  <a:pt x="49730" y="130"/>
                </a:lnTo>
                <a:lnTo>
                  <a:pt x="49692" y="93"/>
                </a:lnTo>
                <a:lnTo>
                  <a:pt x="49618" y="75"/>
                </a:lnTo>
                <a:close/>
                <a:moveTo>
                  <a:pt x="60286" y="223"/>
                </a:moveTo>
                <a:lnTo>
                  <a:pt x="60193" y="242"/>
                </a:lnTo>
                <a:lnTo>
                  <a:pt x="60100" y="279"/>
                </a:lnTo>
                <a:lnTo>
                  <a:pt x="60063" y="317"/>
                </a:lnTo>
                <a:lnTo>
                  <a:pt x="60044" y="354"/>
                </a:lnTo>
                <a:lnTo>
                  <a:pt x="60025" y="428"/>
                </a:lnTo>
                <a:lnTo>
                  <a:pt x="60025" y="521"/>
                </a:lnTo>
                <a:lnTo>
                  <a:pt x="60063" y="596"/>
                </a:lnTo>
                <a:lnTo>
                  <a:pt x="60119" y="652"/>
                </a:lnTo>
                <a:lnTo>
                  <a:pt x="60212" y="689"/>
                </a:lnTo>
                <a:lnTo>
                  <a:pt x="60305" y="689"/>
                </a:lnTo>
                <a:lnTo>
                  <a:pt x="60379" y="652"/>
                </a:lnTo>
                <a:lnTo>
                  <a:pt x="60454" y="577"/>
                </a:lnTo>
                <a:lnTo>
                  <a:pt x="60491" y="503"/>
                </a:lnTo>
                <a:lnTo>
                  <a:pt x="60491" y="410"/>
                </a:lnTo>
                <a:lnTo>
                  <a:pt x="60454" y="317"/>
                </a:lnTo>
                <a:lnTo>
                  <a:pt x="60416" y="279"/>
                </a:lnTo>
                <a:lnTo>
                  <a:pt x="60379" y="261"/>
                </a:lnTo>
                <a:lnTo>
                  <a:pt x="60286" y="223"/>
                </a:lnTo>
                <a:close/>
                <a:moveTo>
                  <a:pt x="75758" y="56"/>
                </a:moveTo>
                <a:lnTo>
                  <a:pt x="75702" y="75"/>
                </a:lnTo>
                <a:lnTo>
                  <a:pt x="75646" y="112"/>
                </a:lnTo>
                <a:lnTo>
                  <a:pt x="75590" y="149"/>
                </a:lnTo>
                <a:lnTo>
                  <a:pt x="75553" y="205"/>
                </a:lnTo>
                <a:lnTo>
                  <a:pt x="75534" y="261"/>
                </a:lnTo>
                <a:lnTo>
                  <a:pt x="75516" y="317"/>
                </a:lnTo>
                <a:lnTo>
                  <a:pt x="75516" y="391"/>
                </a:lnTo>
                <a:lnTo>
                  <a:pt x="75534" y="503"/>
                </a:lnTo>
                <a:lnTo>
                  <a:pt x="75609" y="596"/>
                </a:lnTo>
                <a:lnTo>
                  <a:pt x="75702" y="670"/>
                </a:lnTo>
                <a:lnTo>
                  <a:pt x="75758" y="689"/>
                </a:lnTo>
                <a:lnTo>
                  <a:pt x="75888" y="689"/>
                </a:lnTo>
                <a:lnTo>
                  <a:pt x="75963" y="652"/>
                </a:lnTo>
                <a:lnTo>
                  <a:pt x="76018" y="633"/>
                </a:lnTo>
                <a:lnTo>
                  <a:pt x="76056" y="577"/>
                </a:lnTo>
                <a:lnTo>
                  <a:pt x="76093" y="521"/>
                </a:lnTo>
                <a:lnTo>
                  <a:pt x="76130" y="465"/>
                </a:lnTo>
                <a:lnTo>
                  <a:pt x="76149" y="410"/>
                </a:lnTo>
                <a:lnTo>
                  <a:pt x="76130" y="335"/>
                </a:lnTo>
                <a:lnTo>
                  <a:pt x="76111" y="223"/>
                </a:lnTo>
                <a:lnTo>
                  <a:pt x="76037" y="130"/>
                </a:lnTo>
                <a:lnTo>
                  <a:pt x="75944" y="75"/>
                </a:lnTo>
                <a:lnTo>
                  <a:pt x="75888" y="56"/>
                </a:lnTo>
                <a:close/>
                <a:moveTo>
                  <a:pt x="43176" y="130"/>
                </a:moveTo>
                <a:lnTo>
                  <a:pt x="43083" y="149"/>
                </a:lnTo>
                <a:lnTo>
                  <a:pt x="42990" y="186"/>
                </a:lnTo>
                <a:lnTo>
                  <a:pt x="42934" y="261"/>
                </a:lnTo>
                <a:lnTo>
                  <a:pt x="42878" y="335"/>
                </a:lnTo>
                <a:lnTo>
                  <a:pt x="42860" y="428"/>
                </a:lnTo>
                <a:lnTo>
                  <a:pt x="42860" y="521"/>
                </a:lnTo>
                <a:lnTo>
                  <a:pt x="42915" y="614"/>
                </a:lnTo>
                <a:lnTo>
                  <a:pt x="42971" y="670"/>
                </a:lnTo>
                <a:lnTo>
                  <a:pt x="43064" y="708"/>
                </a:lnTo>
                <a:lnTo>
                  <a:pt x="43157" y="708"/>
                </a:lnTo>
                <a:lnTo>
                  <a:pt x="43251" y="670"/>
                </a:lnTo>
                <a:lnTo>
                  <a:pt x="43325" y="614"/>
                </a:lnTo>
                <a:lnTo>
                  <a:pt x="43344" y="577"/>
                </a:lnTo>
                <a:lnTo>
                  <a:pt x="43362" y="568"/>
                </a:lnTo>
                <a:lnTo>
                  <a:pt x="43362" y="577"/>
                </a:lnTo>
                <a:lnTo>
                  <a:pt x="43381" y="559"/>
                </a:lnTo>
                <a:lnTo>
                  <a:pt x="43400" y="559"/>
                </a:lnTo>
                <a:lnTo>
                  <a:pt x="43400" y="540"/>
                </a:lnTo>
                <a:lnTo>
                  <a:pt x="43437" y="521"/>
                </a:lnTo>
                <a:lnTo>
                  <a:pt x="43474" y="503"/>
                </a:lnTo>
                <a:lnTo>
                  <a:pt x="43493" y="484"/>
                </a:lnTo>
                <a:lnTo>
                  <a:pt x="43530" y="410"/>
                </a:lnTo>
                <a:lnTo>
                  <a:pt x="43530" y="335"/>
                </a:lnTo>
                <a:lnTo>
                  <a:pt x="43511" y="279"/>
                </a:lnTo>
                <a:lnTo>
                  <a:pt x="43493" y="242"/>
                </a:lnTo>
                <a:lnTo>
                  <a:pt x="43418" y="186"/>
                </a:lnTo>
                <a:lnTo>
                  <a:pt x="43437" y="205"/>
                </a:lnTo>
                <a:lnTo>
                  <a:pt x="43362" y="149"/>
                </a:lnTo>
                <a:lnTo>
                  <a:pt x="43269" y="130"/>
                </a:lnTo>
                <a:close/>
                <a:moveTo>
                  <a:pt x="54570" y="19"/>
                </a:moveTo>
                <a:lnTo>
                  <a:pt x="54496" y="37"/>
                </a:lnTo>
                <a:lnTo>
                  <a:pt x="54421" y="56"/>
                </a:lnTo>
                <a:lnTo>
                  <a:pt x="54366" y="93"/>
                </a:lnTo>
                <a:lnTo>
                  <a:pt x="54328" y="149"/>
                </a:lnTo>
                <a:lnTo>
                  <a:pt x="54291" y="205"/>
                </a:lnTo>
                <a:lnTo>
                  <a:pt x="54254" y="261"/>
                </a:lnTo>
                <a:lnTo>
                  <a:pt x="54235" y="335"/>
                </a:lnTo>
                <a:lnTo>
                  <a:pt x="54235" y="391"/>
                </a:lnTo>
                <a:lnTo>
                  <a:pt x="54254" y="465"/>
                </a:lnTo>
                <a:lnTo>
                  <a:pt x="54272" y="521"/>
                </a:lnTo>
                <a:lnTo>
                  <a:pt x="54310" y="577"/>
                </a:lnTo>
                <a:lnTo>
                  <a:pt x="54347" y="633"/>
                </a:lnTo>
                <a:lnTo>
                  <a:pt x="54403" y="670"/>
                </a:lnTo>
                <a:lnTo>
                  <a:pt x="54459" y="689"/>
                </a:lnTo>
                <a:lnTo>
                  <a:pt x="54533" y="708"/>
                </a:lnTo>
                <a:lnTo>
                  <a:pt x="54663" y="708"/>
                </a:lnTo>
                <a:lnTo>
                  <a:pt x="54719" y="689"/>
                </a:lnTo>
                <a:lnTo>
                  <a:pt x="54775" y="652"/>
                </a:lnTo>
                <a:lnTo>
                  <a:pt x="54831" y="614"/>
                </a:lnTo>
                <a:lnTo>
                  <a:pt x="54887" y="559"/>
                </a:lnTo>
                <a:lnTo>
                  <a:pt x="54924" y="503"/>
                </a:lnTo>
                <a:lnTo>
                  <a:pt x="54943" y="428"/>
                </a:lnTo>
                <a:lnTo>
                  <a:pt x="54943" y="372"/>
                </a:lnTo>
                <a:lnTo>
                  <a:pt x="54943" y="298"/>
                </a:lnTo>
                <a:lnTo>
                  <a:pt x="54905" y="242"/>
                </a:lnTo>
                <a:lnTo>
                  <a:pt x="54868" y="168"/>
                </a:lnTo>
                <a:lnTo>
                  <a:pt x="54831" y="112"/>
                </a:lnTo>
                <a:lnTo>
                  <a:pt x="54775" y="75"/>
                </a:lnTo>
                <a:lnTo>
                  <a:pt x="54701" y="37"/>
                </a:lnTo>
                <a:lnTo>
                  <a:pt x="54645" y="19"/>
                </a:lnTo>
                <a:close/>
                <a:moveTo>
                  <a:pt x="46341" y="186"/>
                </a:moveTo>
                <a:lnTo>
                  <a:pt x="46304" y="205"/>
                </a:lnTo>
                <a:lnTo>
                  <a:pt x="46248" y="242"/>
                </a:lnTo>
                <a:lnTo>
                  <a:pt x="46211" y="279"/>
                </a:lnTo>
                <a:lnTo>
                  <a:pt x="46174" y="354"/>
                </a:lnTo>
                <a:lnTo>
                  <a:pt x="46155" y="465"/>
                </a:lnTo>
                <a:lnTo>
                  <a:pt x="46174" y="559"/>
                </a:lnTo>
                <a:lnTo>
                  <a:pt x="46211" y="652"/>
                </a:lnTo>
                <a:lnTo>
                  <a:pt x="46248" y="670"/>
                </a:lnTo>
                <a:lnTo>
                  <a:pt x="46304" y="708"/>
                </a:lnTo>
                <a:lnTo>
                  <a:pt x="46341" y="726"/>
                </a:lnTo>
                <a:lnTo>
                  <a:pt x="46472" y="726"/>
                </a:lnTo>
                <a:lnTo>
                  <a:pt x="46527" y="708"/>
                </a:lnTo>
                <a:lnTo>
                  <a:pt x="46565" y="670"/>
                </a:lnTo>
                <a:lnTo>
                  <a:pt x="46602" y="652"/>
                </a:lnTo>
                <a:lnTo>
                  <a:pt x="46658" y="559"/>
                </a:lnTo>
                <a:lnTo>
                  <a:pt x="46676" y="465"/>
                </a:lnTo>
                <a:lnTo>
                  <a:pt x="46658" y="354"/>
                </a:lnTo>
                <a:lnTo>
                  <a:pt x="46602" y="279"/>
                </a:lnTo>
                <a:lnTo>
                  <a:pt x="46565" y="242"/>
                </a:lnTo>
                <a:lnTo>
                  <a:pt x="46527" y="205"/>
                </a:lnTo>
                <a:lnTo>
                  <a:pt x="46472" y="186"/>
                </a:lnTo>
                <a:close/>
                <a:moveTo>
                  <a:pt x="61794" y="205"/>
                </a:moveTo>
                <a:lnTo>
                  <a:pt x="61701" y="242"/>
                </a:lnTo>
                <a:lnTo>
                  <a:pt x="61645" y="298"/>
                </a:lnTo>
                <a:lnTo>
                  <a:pt x="61608" y="354"/>
                </a:lnTo>
                <a:lnTo>
                  <a:pt x="61589" y="391"/>
                </a:lnTo>
                <a:lnTo>
                  <a:pt x="61589" y="484"/>
                </a:lnTo>
                <a:lnTo>
                  <a:pt x="61627" y="577"/>
                </a:lnTo>
                <a:lnTo>
                  <a:pt x="61682" y="652"/>
                </a:lnTo>
                <a:lnTo>
                  <a:pt x="61757" y="689"/>
                </a:lnTo>
                <a:lnTo>
                  <a:pt x="61850" y="726"/>
                </a:lnTo>
                <a:lnTo>
                  <a:pt x="61943" y="708"/>
                </a:lnTo>
                <a:lnTo>
                  <a:pt x="61980" y="670"/>
                </a:lnTo>
                <a:lnTo>
                  <a:pt x="62018" y="633"/>
                </a:lnTo>
                <a:lnTo>
                  <a:pt x="62073" y="596"/>
                </a:lnTo>
                <a:lnTo>
                  <a:pt x="62092" y="540"/>
                </a:lnTo>
                <a:lnTo>
                  <a:pt x="62111" y="484"/>
                </a:lnTo>
                <a:lnTo>
                  <a:pt x="62111" y="428"/>
                </a:lnTo>
                <a:lnTo>
                  <a:pt x="62092" y="372"/>
                </a:lnTo>
                <a:lnTo>
                  <a:pt x="62073" y="317"/>
                </a:lnTo>
                <a:lnTo>
                  <a:pt x="62036" y="279"/>
                </a:lnTo>
                <a:lnTo>
                  <a:pt x="61980" y="242"/>
                </a:lnTo>
                <a:lnTo>
                  <a:pt x="61887" y="205"/>
                </a:lnTo>
                <a:close/>
                <a:moveTo>
                  <a:pt x="18023" y="93"/>
                </a:moveTo>
                <a:lnTo>
                  <a:pt x="17967" y="112"/>
                </a:lnTo>
                <a:lnTo>
                  <a:pt x="17911" y="149"/>
                </a:lnTo>
                <a:lnTo>
                  <a:pt x="17856" y="168"/>
                </a:lnTo>
                <a:lnTo>
                  <a:pt x="17818" y="186"/>
                </a:lnTo>
                <a:lnTo>
                  <a:pt x="17744" y="261"/>
                </a:lnTo>
                <a:lnTo>
                  <a:pt x="17707" y="335"/>
                </a:lnTo>
                <a:lnTo>
                  <a:pt x="17688" y="372"/>
                </a:lnTo>
                <a:lnTo>
                  <a:pt x="17707" y="428"/>
                </a:lnTo>
                <a:lnTo>
                  <a:pt x="17725" y="447"/>
                </a:lnTo>
                <a:lnTo>
                  <a:pt x="17762" y="465"/>
                </a:lnTo>
                <a:lnTo>
                  <a:pt x="17762" y="484"/>
                </a:lnTo>
                <a:lnTo>
                  <a:pt x="17781" y="503"/>
                </a:lnTo>
                <a:lnTo>
                  <a:pt x="17818" y="614"/>
                </a:lnTo>
                <a:lnTo>
                  <a:pt x="17911" y="670"/>
                </a:lnTo>
                <a:lnTo>
                  <a:pt x="18004" y="726"/>
                </a:lnTo>
                <a:lnTo>
                  <a:pt x="18116" y="745"/>
                </a:lnTo>
                <a:lnTo>
                  <a:pt x="18228" y="726"/>
                </a:lnTo>
                <a:lnTo>
                  <a:pt x="18321" y="670"/>
                </a:lnTo>
                <a:lnTo>
                  <a:pt x="18358" y="614"/>
                </a:lnTo>
                <a:lnTo>
                  <a:pt x="18377" y="559"/>
                </a:lnTo>
                <a:lnTo>
                  <a:pt x="18414" y="503"/>
                </a:lnTo>
                <a:lnTo>
                  <a:pt x="18414" y="447"/>
                </a:lnTo>
                <a:lnTo>
                  <a:pt x="18395" y="335"/>
                </a:lnTo>
                <a:lnTo>
                  <a:pt x="18340" y="223"/>
                </a:lnTo>
                <a:lnTo>
                  <a:pt x="18265" y="149"/>
                </a:lnTo>
                <a:lnTo>
                  <a:pt x="18209" y="112"/>
                </a:lnTo>
                <a:lnTo>
                  <a:pt x="18153" y="93"/>
                </a:lnTo>
                <a:close/>
                <a:moveTo>
                  <a:pt x="44963" y="168"/>
                </a:moveTo>
                <a:lnTo>
                  <a:pt x="44852" y="205"/>
                </a:lnTo>
                <a:lnTo>
                  <a:pt x="44796" y="223"/>
                </a:lnTo>
                <a:lnTo>
                  <a:pt x="44759" y="261"/>
                </a:lnTo>
                <a:lnTo>
                  <a:pt x="44721" y="317"/>
                </a:lnTo>
                <a:lnTo>
                  <a:pt x="44703" y="372"/>
                </a:lnTo>
                <a:lnTo>
                  <a:pt x="44684" y="465"/>
                </a:lnTo>
                <a:lnTo>
                  <a:pt x="44703" y="577"/>
                </a:lnTo>
                <a:lnTo>
                  <a:pt x="44740" y="633"/>
                </a:lnTo>
                <a:lnTo>
                  <a:pt x="44777" y="670"/>
                </a:lnTo>
                <a:lnTo>
                  <a:pt x="44833" y="708"/>
                </a:lnTo>
                <a:lnTo>
                  <a:pt x="44870" y="726"/>
                </a:lnTo>
                <a:lnTo>
                  <a:pt x="44982" y="745"/>
                </a:lnTo>
                <a:lnTo>
                  <a:pt x="45094" y="708"/>
                </a:lnTo>
                <a:lnTo>
                  <a:pt x="45150" y="689"/>
                </a:lnTo>
                <a:lnTo>
                  <a:pt x="45187" y="652"/>
                </a:lnTo>
                <a:lnTo>
                  <a:pt x="45243" y="540"/>
                </a:lnTo>
                <a:lnTo>
                  <a:pt x="45261" y="447"/>
                </a:lnTo>
                <a:lnTo>
                  <a:pt x="45243" y="354"/>
                </a:lnTo>
                <a:lnTo>
                  <a:pt x="45168" y="261"/>
                </a:lnTo>
                <a:lnTo>
                  <a:pt x="45131" y="205"/>
                </a:lnTo>
                <a:lnTo>
                  <a:pt x="45075" y="186"/>
                </a:lnTo>
                <a:lnTo>
                  <a:pt x="45019" y="168"/>
                </a:lnTo>
                <a:close/>
                <a:moveTo>
                  <a:pt x="86296" y="0"/>
                </a:moveTo>
                <a:lnTo>
                  <a:pt x="86221" y="19"/>
                </a:lnTo>
                <a:lnTo>
                  <a:pt x="86147" y="37"/>
                </a:lnTo>
                <a:lnTo>
                  <a:pt x="86072" y="75"/>
                </a:lnTo>
                <a:lnTo>
                  <a:pt x="86016" y="130"/>
                </a:lnTo>
                <a:lnTo>
                  <a:pt x="85979" y="186"/>
                </a:lnTo>
                <a:lnTo>
                  <a:pt x="85942" y="261"/>
                </a:lnTo>
                <a:lnTo>
                  <a:pt x="85923" y="335"/>
                </a:lnTo>
                <a:lnTo>
                  <a:pt x="85923" y="410"/>
                </a:lnTo>
                <a:lnTo>
                  <a:pt x="85942" y="484"/>
                </a:lnTo>
                <a:lnTo>
                  <a:pt x="85979" y="540"/>
                </a:lnTo>
                <a:lnTo>
                  <a:pt x="86054" y="633"/>
                </a:lnTo>
                <a:lnTo>
                  <a:pt x="86109" y="689"/>
                </a:lnTo>
                <a:lnTo>
                  <a:pt x="86165" y="708"/>
                </a:lnTo>
                <a:lnTo>
                  <a:pt x="86221" y="726"/>
                </a:lnTo>
                <a:lnTo>
                  <a:pt x="86296" y="745"/>
                </a:lnTo>
                <a:lnTo>
                  <a:pt x="86370" y="726"/>
                </a:lnTo>
                <a:lnTo>
                  <a:pt x="86444" y="708"/>
                </a:lnTo>
                <a:lnTo>
                  <a:pt x="86500" y="670"/>
                </a:lnTo>
                <a:lnTo>
                  <a:pt x="86556" y="614"/>
                </a:lnTo>
                <a:lnTo>
                  <a:pt x="86612" y="559"/>
                </a:lnTo>
                <a:lnTo>
                  <a:pt x="86649" y="484"/>
                </a:lnTo>
                <a:lnTo>
                  <a:pt x="86649" y="410"/>
                </a:lnTo>
                <a:lnTo>
                  <a:pt x="86649" y="335"/>
                </a:lnTo>
                <a:lnTo>
                  <a:pt x="86631" y="261"/>
                </a:lnTo>
                <a:lnTo>
                  <a:pt x="86612" y="205"/>
                </a:lnTo>
                <a:lnTo>
                  <a:pt x="86538" y="93"/>
                </a:lnTo>
                <a:lnTo>
                  <a:pt x="86482" y="56"/>
                </a:lnTo>
                <a:lnTo>
                  <a:pt x="86426" y="37"/>
                </a:lnTo>
                <a:lnTo>
                  <a:pt x="86370" y="19"/>
                </a:lnTo>
                <a:lnTo>
                  <a:pt x="86296" y="0"/>
                </a:lnTo>
                <a:close/>
                <a:moveTo>
                  <a:pt x="5344" y="503"/>
                </a:moveTo>
                <a:lnTo>
                  <a:pt x="5307" y="540"/>
                </a:lnTo>
                <a:lnTo>
                  <a:pt x="5288" y="577"/>
                </a:lnTo>
                <a:lnTo>
                  <a:pt x="5270" y="633"/>
                </a:lnTo>
                <a:lnTo>
                  <a:pt x="5288" y="670"/>
                </a:lnTo>
                <a:lnTo>
                  <a:pt x="5307" y="726"/>
                </a:lnTo>
                <a:lnTo>
                  <a:pt x="5344" y="745"/>
                </a:lnTo>
                <a:lnTo>
                  <a:pt x="5400" y="763"/>
                </a:lnTo>
                <a:lnTo>
                  <a:pt x="5456" y="745"/>
                </a:lnTo>
                <a:lnTo>
                  <a:pt x="5493" y="726"/>
                </a:lnTo>
                <a:lnTo>
                  <a:pt x="5530" y="670"/>
                </a:lnTo>
                <a:lnTo>
                  <a:pt x="5530" y="633"/>
                </a:lnTo>
                <a:lnTo>
                  <a:pt x="5530" y="577"/>
                </a:lnTo>
                <a:lnTo>
                  <a:pt x="5493" y="540"/>
                </a:lnTo>
                <a:lnTo>
                  <a:pt x="5456" y="503"/>
                </a:lnTo>
                <a:close/>
                <a:moveTo>
                  <a:pt x="67249" y="75"/>
                </a:moveTo>
                <a:lnTo>
                  <a:pt x="67193" y="93"/>
                </a:lnTo>
                <a:lnTo>
                  <a:pt x="67119" y="112"/>
                </a:lnTo>
                <a:lnTo>
                  <a:pt x="67063" y="149"/>
                </a:lnTo>
                <a:lnTo>
                  <a:pt x="67026" y="186"/>
                </a:lnTo>
                <a:lnTo>
                  <a:pt x="66970" y="242"/>
                </a:lnTo>
                <a:lnTo>
                  <a:pt x="66951" y="298"/>
                </a:lnTo>
                <a:lnTo>
                  <a:pt x="66933" y="372"/>
                </a:lnTo>
                <a:lnTo>
                  <a:pt x="66914" y="428"/>
                </a:lnTo>
                <a:lnTo>
                  <a:pt x="66933" y="484"/>
                </a:lnTo>
                <a:lnTo>
                  <a:pt x="66933" y="559"/>
                </a:lnTo>
                <a:lnTo>
                  <a:pt x="66970" y="614"/>
                </a:lnTo>
                <a:lnTo>
                  <a:pt x="67007" y="652"/>
                </a:lnTo>
                <a:lnTo>
                  <a:pt x="67063" y="708"/>
                </a:lnTo>
                <a:lnTo>
                  <a:pt x="67119" y="726"/>
                </a:lnTo>
                <a:lnTo>
                  <a:pt x="67193" y="763"/>
                </a:lnTo>
                <a:lnTo>
                  <a:pt x="67268" y="763"/>
                </a:lnTo>
                <a:lnTo>
                  <a:pt x="67324" y="745"/>
                </a:lnTo>
                <a:lnTo>
                  <a:pt x="67398" y="726"/>
                </a:lnTo>
                <a:lnTo>
                  <a:pt x="67454" y="689"/>
                </a:lnTo>
                <a:lnTo>
                  <a:pt x="67491" y="633"/>
                </a:lnTo>
                <a:lnTo>
                  <a:pt x="67566" y="521"/>
                </a:lnTo>
                <a:lnTo>
                  <a:pt x="67603" y="372"/>
                </a:lnTo>
                <a:lnTo>
                  <a:pt x="67603" y="317"/>
                </a:lnTo>
                <a:lnTo>
                  <a:pt x="67584" y="242"/>
                </a:lnTo>
                <a:lnTo>
                  <a:pt x="67566" y="186"/>
                </a:lnTo>
                <a:lnTo>
                  <a:pt x="67529" y="149"/>
                </a:lnTo>
                <a:lnTo>
                  <a:pt x="67473" y="112"/>
                </a:lnTo>
                <a:lnTo>
                  <a:pt x="67398" y="75"/>
                </a:lnTo>
                <a:close/>
                <a:moveTo>
                  <a:pt x="81064" y="149"/>
                </a:moveTo>
                <a:lnTo>
                  <a:pt x="81008" y="168"/>
                </a:lnTo>
                <a:lnTo>
                  <a:pt x="80952" y="186"/>
                </a:lnTo>
                <a:lnTo>
                  <a:pt x="80896" y="223"/>
                </a:lnTo>
                <a:lnTo>
                  <a:pt x="80859" y="279"/>
                </a:lnTo>
                <a:lnTo>
                  <a:pt x="80822" y="335"/>
                </a:lnTo>
                <a:lnTo>
                  <a:pt x="80803" y="391"/>
                </a:lnTo>
                <a:lnTo>
                  <a:pt x="80785" y="447"/>
                </a:lnTo>
                <a:lnTo>
                  <a:pt x="80803" y="521"/>
                </a:lnTo>
                <a:lnTo>
                  <a:pt x="80822" y="577"/>
                </a:lnTo>
                <a:lnTo>
                  <a:pt x="80840" y="633"/>
                </a:lnTo>
                <a:lnTo>
                  <a:pt x="80878" y="670"/>
                </a:lnTo>
                <a:lnTo>
                  <a:pt x="80934" y="708"/>
                </a:lnTo>
                <a:lnTo>
                  <a:pt x="80989" y="745"/>
                </a:lnTo>
                <a:lnTo>
                  <a:pt x="81045" y="763"/>
                </a:lnTo>
                <a:lnTo>
                  <a:pt x="81176" y="763"/>
                </a:lnTo>
                <a:lnTo>
                  <a:pt x="81306" y="726"/>
                </a:lnTo>
                <a:lnTo>
                  <a:pt x="81380" y="689"/>
                </a:lnTo>
                <a:lnTo>
                  <a:pt x="81436" y="633"/>
                </a:lnTo>
                <a:lnTo>
                  <a:pt x="81473" y="577"/>
                </a:lnTo>
                <a:lnTo>
                  <a:pt x="81492" y="540"/>
                </a:lnTo>
                <a:lnTo>
                  <a:pt x="81511" y="465"/>
                </a:lnTo>
                <a:lnTo>
                  <a:pt x="81492" y="391"/>
                </a:lnTo>
                <a:lnTo>
                  <a:pt x="81473" y="335"/>
                </a:lnTo>
                <a:lnTo>
                  <a:pt x="81436" y="279"/>
                </a:lnTo>
                <a:lnTo>
                  <a:pt x="81306" y="205"/>
                </a:lnTo>
                <a:lnTo>
                  <a:pt x="81194" y="149"/>
                </a:lnTo>
                <a:close/>
                <a:moveTo>
                  <a:pt x="48445" y="56"/>
                </a:moveTo>
                <a:lnTo>
                  <a:pt x="48371" y="75"/>
                </a:lnTo>
                <a:lnTo>
                  <a:pt x="48296" y="93"/>
                </a:lnTo>
                <a:lnTo>
                  <a:pt x="48222" y="130"/>
                </a:lnTo>
                <a:lnTo>
                  <a:pt x="48166" y="186"/>
                </a:lnTo>
                <a:lnTo>
                  <a:pt x="48129" y="242"/>
                </a:lnTo>
                <a:lnTo>
                  <a:pt x="48091" y="317"/>
                </a:lnTo>
                <a:lnTo>
                  <a:pt x="48091" y="391"/>
                </a:lnTo>
                <a:lnTo>
                  <a:pt x="48091" y="465"/>
                </a:lnTo>
                <a:lnTo>
                  <a:pt x="48110" y="521"/>
                </a:lnTo>
                <a:lnTo>
                  <a:pt x="48129" y="577"/>
                </a:lnTo>
                <a:lnTo>
                  <a:pt x="48203" y="689"/>
                </a:lnTo>
                <a:lnTo>
                  <a:pt x="48259" y="726"/>
                </a:lnTo>
                <a:lnTo>
                  <a:pt x="48315" y="745"/>
                </a:lnTo>
                <a:lnTo>
                  <a:pt x="48371" y="763"/>
                </a:lnTo>
                <a:lnTo>
                  <a:pt x="48445" y="782"/>
                </a:lnTo>
                <a:lnTo>
                  <a:pt x="48520" y="763"/>
                </a:lnTo>
                <a:lnTo>
                  <a:pt x="48594" y="745"/>
                </a:lnTo>
                <a:lnTo>
                  <a:pt x="48650" y="708"/>
                </a:lnTo>
                <a:lnTo>
                  <a:pt x="48706" y="652"/>
                </a:lnTo>
                <a:lnTo>
                  <a:pt x="48743" y="596"/>
                </a:lnTo>
                <a:lnTo>
                  <a:pt x="48780" y="521"/>
                </a:lnTo>
                <a:lnTo>
                  <a:pt x="48799" y="447"/>
                </a:lnTo>
                <a:lnTo>
                  <a:pt x="48799" y="372"/>
                </a:lnTo>
                <a:lnTo>
                  <a:pt x="48780" y="317"/>
                </a:lnTo>
                <a:lnTo>
                  <a:pt x="48743" y="261"/>
                </a:lnTo>
                <a:lnTo>
                  <a:pt x="48668" y="149"/>
                </a:lnTo>
                <a:lnTo>
                  <a:pt x="48631" y="112"/>
                </a:lnTo>
                <a:lnTo>
                  <a:pt x="48575" y="93"/>
                </a:lnTo>
                <a:lnTo>
                  <a:pt x="48501" y="75"/>
                </a:lnTo>
                <a:lnTo>
                  <a:pt x="48445" y="56"/>
                </a:lnTo>
                <a:close/>
                <a:moveTo>
                  <a:pt x="65201" y="37"/>
                </a:moveTo>
                <a:lnTo>
                  <a:pt x="65145" y="56"/>
                </a:lnTo>
                <a:lnTo>
                  <a:pt x="65090" y="93"/>
                </a:lnTo>
                <a:lnTo>
                  <a:pt x="65034" y="130"/>
                </a:lnTo>
                <a:lnTo>
                  <a:pt x="64978" y="186"/>
                </a:lnTo>
                <a:lnTo>
                  <a:pt x="64959" y="242"/>
                </a:lnTo>
                <a:lnTo>
                  <a:pt x="64922" y="354"/>
                </a:lnTo>
                <a:lnTo>
                  <a:pt x="64922" y="484"/>
                </a:lnTo>
                <a:lnTo>
                  <a:pt x="64941" y="540"/>
                </a:lnTo>
                <a:lnTo>
                  <a:pt x="64959" y="596"/>
                </a:lnTo>
                <a:lnTo>
                  <a:pt x="64996" y="652"/>
                </a:lnTo>
                <a:lnTo>
                  <a:pt x="65052" y="708"/>
                </a:lnTo>
                <a:lnTo>
                  <a:pt x="65108" y="726"/>
                </a:lnTo>
                <a:lnTo>
                  <a:pt x="65164" y="763"/>
                </a:lnTo>
                <a:lnTo>
                  <a:pt x="65239" y="782"/>
                </a:lnTo>
                <a:lnTo>
                  <a:pt x="65294" y="782"/>
                </a:lnTo>
                <a:lnTo>
                  <a:pt x="65369" y="763"/>
                </a:lnTo>
                <a:lnTo>
                  <a:pt x="65425" y="745"/>
                </a:lnTo>
                <a:lnTo>
                  <a:pt x="65518" y="689"/>
                </a:lnTo>
                <a:lnTo>
                  <a:pt x="65592" y="596"/>
                </a:lnTo>
                <a:lnTo>
                  <a:pt x="65629" y="521"/>
                </a:lnTo>
                <a:lnTo>
                  <a:pt x="65629" y="465"/>
                </a:lnTo>
                <a:lnTo>
                  <a:pt x="65611" y="335"/>
                </a:lnTo>
                <a:lnTo>
                  <a:pt x="65611" y="279"/>
                </a:lnTo>
                <a:lnTo>
                  <a:pt x="65574" y="242"/>
                </a:lnTo>
                <a:lnTo>
                  <a:pt x="65499" y="149"/>
                </a:lnTo>
                <a:lnTo>
                  <a:pt x="65518" y="149"/>
                </a:lnTo>
                <a:lnTo>
                  <a:pt x="65406" y="75"/>
                </a:lnTo>
                <a:lnTo>
                  <a:pt x="65332" y="56"/>
                </a:lnTo>
                <a:lnTo>
                  <a:pt x="65276" y="37"/>
                </a:lnTo>
                <a:close/>
                <a:moveTo>
                  <a:pt x="88046" y="149"/>
                </a:moveTo>
                <a:lnTo>
                  <a:pt x="87990" y="168"/>
                </a:lnTo>
                <a:lnTo>
                  <a:pt x="87934" y="186"/>
                </a:lnTo>
                <a:lnTo>
                  <a:pt x="87878" y="223"/>
                </a:lnTo>
                <a:lnTo>
                  <a:pt x="87841" y="279"/>
                </a:lnTo>
                <a:lnTo>
                  <a:pt x="87822" y="335"/>
                </a:lnTo>
                <a:lnTo>
                  <a:pt x="87804" y="391"/>
                </a:lnTo>
                <a:lnTo>
                  <a:pt x="87785" y="465"/>
                </a:lnTo>
                <a:lnTo>
                  <a:pt x="87804" y="521"/>
                </a:lnTo>
                <a:lnTo>
                  <a:pt x="87822" y="577"/>
                </a:lnTo>
                <a:lnTo>
                  <a:pt x="87841" y="633"/>
                </a:lnTo>
                <a:lnTo>
                  <a:pt x="87878" y="689"/>
                </a:lnTo>
                <a:lnTo>
                  <a:pt x="87934" y="726"/>
                </a:lnTo>
                <a:lnTo>
                  <a:pt x="87990" y="745"/>
                </a:lnTo>
                <a:lnTo>
                  <a:pt x="88046" y="763"/>
                </a:lnTo>
                <a:lnTo>
                  <a:pt x="88101" y="782"/>
                </a:lnTo>
                <a:lnTo>
                  <a:pt x="88176" y="763"/>
                </a:lnTo>
                <a:lnTo>
                  <a:pt x="88232" y="745"/>
                </a:lnTo>
                <a:lnTo>
                  <a:pt x="88288" y="726"/>
                </a:lnTo>
                <a:lnTo>
                  <a:pt x="88344" y="689"/>
                </a:lnTo>
                <a:lnTo>
                  <a:pt x="88381" y="633"/>
                </a:lnTo>
                <a:lnTo>
                  <a:pt x="88399" y="577"/>
                </a:lnTo>
                <a:lnTo>
                  <a:pt x="88418" y="521"/>
                </a:lnTo>
                <a:lnTo>
                  <a:pt x="88418" y="465"/>
                </a:lnTo>
                <a:lnTo>
                  <a:pt x="88418" y="391"/>
                </a:lnTo>
                <a:lnTo>
                  <a:pt x="88399" y="335"/>
                </a:lnTo>
                <a:lnTo>
                  <a:pt x="88381" y="279"/>
                </a:lnTo>
                <a:lnTo>
                  <a:pt x="88325" y="242"/>
                </a:lnTo>
                <a:lnTo>
                  <a:pt x="88288" y="186"/>
                </a:lnTo>
                <a:lnTo>
                  <a:pt x="88232" y="168"/>
                </a:lnTo>
                <a:lnTo>
                  <a:pt x="88176" y="149"/>
                </a:lnTo>
                <a:close/>
                <a:moveTo>
                  <a:pt x="27053" y="279"/>
                </a:moveTo>
                <a:lnTo>
                  <a:pt x="26960" y="298"/>
                </a:lnTo>
                <a:lnTo>
                  <a:pt x="26885" y="335"/>
                </a:lnTo>
                <a:lnTo>
                  <a:pt x="26811" y="391"/>
                </a:lnTo>
                <a:lnTo>
                  <a:pt x="26774" y="484"/>
                </a:lnTo>
                <a:lnTo>
                  <a:pt x="26774" y="577"/>
                </a:lnTo>
                <a:lnTo>
                  <a:pt x="26811" y="670"/>
                </a:lnTo>
                <a:lnTo>
                  <a:pt x="26867" y="763"/>
                </a:lnTo>
                <a:lnTo>
                  <a:pt x="26904" y="782"/>
                </a:lnTo>
                <a:lnTo>
                  <a:pt x="26960" y="801"/>
                </a:lnTo>
                <a:lnTo>
                  <a:pt x="27071" y="801"/>
                </a:lnTo>
                <a:lnTo>
                  <a:pt x="27183" y="763"/>
                </a:lnTo>
                <a:lnTo>
                  <a:pt x="27258" y="689"/>
                </a:lnTo>
                <a:lnTo>
                  <a:pt x="27276" y="652"/>
                </a:lnTo>
                <a:lnTo>
                  <a:pt x="27295" y="596"/>
                </a:lnTo>
                <a:lnTo>
                  <a:pt x="27295" y="540"/>
                </a:lnTo>
                <a:lnTo>
                  <a:pt x="27295" y="484"/>
                </a:lnTo>
                <a:lnTo>
                  <a:pt x="27239" y="391"/>
                </a:lnTo>
                <a:lnTo>
                  <a:pt x="27165" y="317"/>
                </a:lnTo>
                <a:lnTo>
                  <a:pt x="27109" y="298"/>
                </a:lnTo>
                <a:lnTo>
                  <a:pt x="27053" y="279"/>
                </a:lnTo>
                <a:close/>
                <a:moveTo>
                  <a:pt x="51089" y="112"/>
                </a:moveTo>
                <a:lnTo>
                  <a:pt x="51014" y="130"/>
                </a:lnTo>
                <a:lnTo>
                  <a:pt x="50958" y="149"/>
                </a:lnTo>
                <a:lnTo>
                  <a:pt x="50903" y="168"/>
                </a:lnTo>
                <a:lnTo>
                  <a:pt x="50847" y="223"/>
                </a:lnTo>
                <a:lnTo>
                  <a:pt x="50791" y="261"/>
                </a:lnTo>
                <a:lnTo>
                  <a:pt x="50772" y="335"/>
                </a:lnTo>
                <a:lnTo>
                  <a:pt x="50754" y="391"/>
                </a:lnTo>
                <a:lnTo>
                  <a:pt x="50735" y="465"/>
                </a:lnTo>
                <a:lnTo>
                  <a:pt x="50754" y="521"/>
                </a:lnTo>
                <a:lnTo>
                  <a:pt x="50772" y="596"/>
                </a:lnTo>
                <a:lnTo>
                  <a:pt x="50810" y="652"/>
                </a:lnTo>
                <a:lnTo>
                  <a:pt x="50847" y="689"/>
                </a:lnTo>
                <a:lnTo>
                  <a:pt x="50884" y="745"/>
                </a:lnTo>
                <a:lnTo>
                  <a:pt x="50958" y="763"/>
                </a:lnTo>
                <a:lnTo>
                  <a:pt x="51014" y="801"/>
                </a:lnTo>
                <a:lnTo>
                  <a:pt x="51145" y="801"/>
                </a:lnTo>
                <a:lnTo>
                  <a:pt x="51219" y="763"/>
                </a:lnTo>
                <a:lnTo>
                  <a:pt x="51275" y="745"/>
                </a:lnTo>
                <a:lnTo>
                  <a:pt x="51331" y="689"/>
                </a:lnTo>
                <a:lnTo>
                  <a:pt x="51368" y="652"/>
                </a:lnTo>
                <a:lnTo>
                  <a:pt x="51405" y="596"/>
                </a:lnTo>
                <a:lnTo>
                  <a:pt x="51424" y="521"/>
                </a:lnTo>
                <a:lnTo>
                  <a:pt x="51424" y="465"/>
                </a:lnTo>
                <a:lnTo>
                  <a:pt x="51424" y="391"/>
                </a:lnTo>
                <a:lnTo>
                  <a:pt x="51387" y="335"/>
                </a:lnTo>
                <a:lnTo>
                  <a:pt x="51368" y="261"/>
                </a:lnTo>
                <a:lnTo>
                  <a:pt x="51331" y="223"/>
                </a:lnTo>
                <a:lnTo>
                  <a:pt x="51275" y="168"/>
                </a:lnTo>
                <a:lnTo>
                  <a:pt x="51219" y="149"/>
                </a:lnTo>
                <a:lnTo>
                  <a:pt x="51145" y="130"/>
                </a:lnTo>
                <a:lnTo>
                  <a:pt x="51089" y="112"/>
                </a:lnTo>
                <a:close/>
                <a:moveTo>
                  <a:pt x="72481" y="112"/>
                </a:moveTo>
                <a:lnTo>
                  <a:pt x="72425" y="130"/>
                </a:lnTo>
                <a:lnTo>
                  <a:pt x="72369" y="168"/>
                </a:lnTo>
                <a:lnTo>
                  <a:pt x="72313" y="205"/>
                </a:lnTo>
                <a:lnTo>
                  <a:pt x="72276" y="242"/>
                </a:lnTo>
                <a:lnTo>
                  <a:pt x="72220" y="354"/>
                </a:lnTo>
                <a:lnTo>
                  <a:pt x="72202" y="465"/>
                </a:lnTo>
                <a:lnTo>
                  <a:pt x="72202" y="540"/>
                </a:lnTo>
                <a:lnTo>
                  <a:pt x="72220" y="596"/>
                </a:lnTo>
                <a:lnTo>
                  <a:pt x="72258" y="652"/>
                </a:lnTo>
                <a:lnTo>
                  <a:pt x="72313" y="708"/>
                </a:lnTo>
                <a:lnTo>
                  <a:pt x="72369" y="745"/>
                </a:lnTo>
                <a:lnTo>
                  <a:pt x="72425" y="782"/>
                </a:lnTo>
                <a:lnTo>
                  <a:pt x="72500" y="801"/>
                </a:lnTo>
                <a:lnTo>
                  <a:pt x="72555" y="801"/>
                </a:lnTo>
                <a:lnTo>
                  <a:pt x="72630" y="782"/>
                </a:lnTo>
                <a:lnTo>
                  <a:pt x="72704" y="763"/>
                </a:lnTo>
                <a:lnTo>
                  <a:pt x="72760" y="726"/>
                </a:lnTo>
                <a:lnTo>
                  <a:pt x="72816" y="670"/>
                </a:lnTo>
                <a:lnTo>
                  <a:pt x="72853" y="596"/>
                </a:lnTo>
                <a:lnTo>
                  <a:pt x="72872" y="540"/>
                </a:lnTo>
                <a:lnTo>
                  <a:pt x="72872" y="465"/>
                </a:lnTo>
                <a:lnTo>
                  <a:pt x="72872" y="391"/>
                </a:lnTo>
                <a:lnTo>
                  <a:pt x="72853" y="335"/>
                </a:lnTo>
                <a:lnTo>
                  <a:pt x="72816" y="261"/>
                </a:lnTo>
                <a:lnTo>
                  <a:pt x="72779" y="205"/>
                </a:lnTo>
                <a:lnTo>
                  <a:pt x="72723" y="168"/>
                </a:lnTo>
                <a:lnTo>
                  <a:pt x="72611" y="130"/>
                </a:lnTo>
                <a:lnTo>
                  <a:pt x="72555" y="112"/>
                </a:lnTo>
                <a:close/>
                <a:moveTo>
                  <a:pt x="73915" y="112"/>
                </a:moveTo>
                <a:lnTo>
                  <a:pt x="73840" y="149"/>
                </a:lnTo>
                <a:lnTo>
                  <a:pt x="73784" y="186"/>
                </a:lnTo>
                <a:lnTo>
                  <a:pt x="73728" y="242"/>
                </a:lnTo>
                <a:lnTo>
                  <a:pt x="73691" y="298"/>
                </a:lnTo>
                <a:lnTo>
                  <a:pt x="73654" y="354"/>
                </a:lnTo>
                <a:lnTo>
                  <a:pt x="73635" y="428"/>
                </a:lnTo>
                <a:lnTo>
                  <a:pt x="73635" y="484"/>
                </a:lnTo>
                <a:lnTo>
                  <a:pt x="73654" y="559"/>
                </a:lnTo>
                <a:lnTo>
                  <a:pt x="73691" y="633"/>
                </a:lnTo>
                <a:lnTo>
                  <a:pt x="73728" y="689"/>
                </a:lnTo>
                <a:lnTo>
                  <a:pt x="73784" y="726"/>
                </a:lnTo>
                <a:lnTo>
                  <a:pt x="73840" y="763"/>
                </a:lnTo>
                <a:lnTo>
                  <a:pt x="73915" y="801"/>
                </a:lnTo>
                <a:lnTo>
                  <a:pt x="74119" y="801"/>
                </a:lnTo>
                <a:lnTo>
                  <a:pt x="74175" y="763"/>
                </a:lnTo>
                <a:lnTo>
                  <a:pt x="74324" y="670"/>
                </a:lnTo>
                <a:lnTo>
                  <a:pt x="74380" y="633"/>
                </a:lnTo>
                <a:lnTo>
                  <a:pt x="74417" y="559"/>
                </a:lnTo>
                <a:lnTo>
                  <a:pt x="74436" y="484"/>
                </a:lnTo>
                <a:lnTo>
                  <a:pt x="74436" y="410"/>
                </a:lnTo>
                <a:lnTo>
                  <a:pt x="74399" y="335"/>
                </a:lnTo>
                <a:lnTo>
                  <a:pt x="74361" y="279"/>
                </a:lnTo>
                <a:lnTo>
                  <a:pt x="74250" y="186"/>
                </a:lnTo>
                <a:lnTo>
                  <a:pt x="74119" y="130"/>
                </a:lnTo>
                <a:lnTo>
                  <a:pt x="74045" y="112"/>
                </a:lnTo>
                <a:close/>
                <a:moveTo>
                  <a:pt x="77862" y="447"/>
                </a:moveTo>
                <a:lnTo>
                  <a:pt x="77806" y="484"/>
                </a:lnTo>
                <a:lnTo>
                  <a:pt x="77768" y="540"/>
                </a:lnTo>
                <a:lnTo>
                  <a:pt x="77750" y="596"/>
                </a:lnTo>
                <a:lnTo>
                  <a:pt x="77750" y="670"/>
                </a:lnTo>
                <a:lnTo>
                  <a:pt x="77768" y="726"/>
                </a:lnTo>
                <a:lnTo>
                  <a:pt x="77824" y="782"/>
                </a:lnTo>
                <a:lnTo>
                  <a:pt x="77880" y="801"/>
                </a:lnTo>
                <a:lnTo>
                  <a:pt x="77955" y="782"/>
                </a:lnTo>
                <a:lnTo>
                  <a:pt x="77992" y="763"/>
                </a:lnTo>
                <a:lnTo>
                  <a:pt x="78048" y="708"/>
                </a:lnTo>
                <a:lnTo>
                  <a:pt x="78066" y="652"/>
                </a:lnTo>
                <a:lnTo>
                  <a:pt x="78066" y="596"/>
                </a:lnTo>
                <a:lnTo>
                  <a:pt x="78029" y="540"/>
                </a:lnTo>
                <a:lnTo>
                  <a:pt x="77992" y="484"/>
                </a:lnTo>
                <a:lnTo>
                  <a:pt x="77936" y="447"/>
                </a:lnTo>
                <a:close/>
                <a:moveTo>
                  <a:pt x="13108" y="261"/>
                </a:moveTo>
                <a:lnTo>
                  <a:pt x="13052" y="279"/>
                </a:lnTo>
                <a:lnTo>
                  <a:pt x="12996" y="317"/>
                </a:lnTo>
                <a:lnTo>
                  <a:pt x="12959" y="372"/>
                </a:lnTo>
                <a:lnTo>
                  <a:pt x="12922" y="410"/>
                </a:lnTo>
                <a:lnTo>
                  <a:pt x="12903" y="465"/>
                </a:lnTo>
                <a:lnTo>
                  <a:pt x="12903" y="521"/>
                </a:lnTo>
                <a:lnTo>
                  <a:pt x="12903" y="577"/>
                </a:lnTo>
                <a:lnTo>
                  <a:pt x="12940" y="689"/>
                </a:lnTo>
                <a:lnTo>
                  <a:pt x="12978" y="745"/>
                </a:lnTo>
                <a:lnTo>
                  <a:pt x="13015" y="782"/>
                </a:lnTo>
                <a:lnTo>
                  <a:pt x="13071" y="819"/>
                </a:lnTo>
                <a:lnTo>
                  <a:pt x="13127" y="819"/>
                </a:lnTo>
                <a:lnTo>
                  <a:pt x="13238" y="838"/>
                </a:lnTo>
                <a:lnTo>
                  <a:pt x="13350" y="801"/>
                </a:lnTo>
                <a:lnTo>
                  <a:pt x="13443" y="726"/>
                </a:lnTo>
                <a:lnTo>
                  <a:pt x="13462" y="670"/>
                </a:lnTo>
                <a:lnTo>
                  <a:pt x="13480" y="633"/>
                </a:lnTo>
                <a:lnTo>
                  <a:pt x="13499" y="521"/>
                </a:lnTo>
                <a:lnTo>
                  <a:pt x="13462" y="410"/>
                </a:lnTo>
                <a:lnTo>
                  <a:pt x="13406" y="335"/>
                </a:lnTo>
                <a:lnTo>
                  <a:pt x="13294" y="279"/>
                </a:lnTo>
                <a:lnTo>
                  <a:pt x="13238" y="261"/>
                </a:lnTo>
                <a:close/>
                <a:moveTo>
                  <a:pt x="28729" y="186"/>
                </a:moveTo>
                <a:lnTo>
                  <a:pt x="28673" y="205"/>
                </a:lnTo>
                <a:lnTo>
                  <a:pt x="28598" y="205"/>
                </a:lnTo>
                <a:lnTo>
                  <a:pt x="28542" y="242"/>
                </a:lnTo>
                <a:lnTo>
                  <a:pt x="28486" y="279"/>
                </a:lnTo>
                <a:lnTo>
                  <a:pt x="28449" y="317"/>
                </a:lnTo>
                <a:lnTo>
                  <a:pt x="28412" y="372"/>
                </a:lnTo>
                <a:lnTo>
                  <a:pt x="28393" y="428"/>
                </a:lnTo>
                <a:lnTo>
                  <a:pt x="28393" y="484"/>
                </a:lnTo>
                <a:lnTo>
                  <a:pt x="28375" y="540"/>
                </a:lnTo>
                <a:lnTo>
                  <a:pt x="28393" y="614"/>
                </a:lnTo>
                <a:lnTo>
                  <a:pt x="28412" y="670"/>
                </a:lnTo>
                <a:lnTo>
                  <a:pt x="28468" y="726"/>
                </a:lnTo>
                <a:lnTo>
                  <a:pt x="28505" y="763"/>
                </a:lnTo>
                <a:lnTo>
                  <a:pt x="28561" y="801"/>
                </a:lnTo>
                <a:lnTo>
                  <a:pt x="28635" y="819"/>
                </a:lnTo>
                <a:lnTo>
                  <a:pt x="28691" y="838"/>
                </a:lnTo>
                <a:lnTo>
                  <a:pt x="28766" y="838"/>
                </a:lnTo>
                <a:lnTo>
                  <a:pt x="28822" y="819"/>
                </a:lnTo>
                <a:lnTo>
                  <a:pt x="28877" y="782"/>
                </a:lnTo>
                <a:lnTo>
                  <a:pt x="28933" y="745"/>
                </a:lnTo>
                <a:lnTo>
                  <a:pt x="28989" y="652"/>
                </a:lnTo>
                <a:lnTo>
                  <a:pt x="29026" y="540"/>
                </a:lnTo>
                <a:lnTo>
                  <a:pt x="29008" y="410"/>
                </a:lnTo>
                <a:lnTo>
                  <a:pt x="28989" y="354"/>
                </a:lnTo>
                <a:lnTo>
                  <a:pt x="28952" y="298"/>
                </a:lnTo>
                <a:lnTo>
                  <a:pt x="28896" y="261"/>
                </a:lnTo>
                <a:lnTo>
                  <a:pt x="28859" y="223"/>
                </a:lnTo>
                <a:lnTo>
                  <a:pt x="28784" y="205"/>
                </a:lnTo>
                <a:lnTo>
                  <a:pt x="28729" y="186"/>
                </a:lnTo>
                <a:close/>
                <a:moveTo>
                  <a:pt x="30404" y="242"/>
                </a:moveTo>
                <a:lnTo>
                  <a:pt x="30348" y="261"/>
                </a:lnTo>
                <a:lnTo>
                  <a:pt x="30292" y="279"/>
                </a:lnTo>
                <a:lnTo>
                  <a:pt x="30199" y="335"/>
                </a:lnTo>
                <a:lnTo>
                  <a:pt x="30162" y="391"/>
                </a:lnTo>
                <a:lnTo>
                  <a:pt x="30125" y="447"/>
                </a:lnTo>
                <a:lnTo>
                  <a:pt x="30125" y="503"/>
                </a:lnTo>
                <a:lnTo>
                  <a:pt x="30106" y="559"/>
                </a:lnTo>
                <a:lnTo>
                  <a:pt x="30143" y="670"/>
                </a:lnTo>
                <a:lnTo>
                  <a:pt x="30199" y="745"/>
                </a:lnTo>
                <a:lnTo>
                  <a:pt x="30292" y="819"/>
                </a:lnTo>
                <a:lnTo>
                  <a:pt x="30348" y="838"/>
                </a:lnTo>
                <a:lnTo>
                  <a:pt x="30460" y="838"/>
                </a:lnTo>
                <a:lnTo>
                  <a:pt x="30516" y="819"/>
                </a:lnTo>
                <a:lnTo>
                  <a:pt x="30609" y="745"/>
                </a:lnTo>
                <a:lnTo>
                  <a:pt x="30683" y="652"/>
                </a:lnTo>
                <a:lnTo>
                  <a:pt x="30702" y="596"/>
                </a:lnTo>
                <a:lnTo>
                  <a:pt x="30702" y="540"/>
                </a:lnTo>
                <a:lnTo>
                  <a:pt x="30665" y="428"/>
                </a:lnTo>
                <a:lnTo>
                  <a:pt x="30609" y="335"/>
                </a:lnTo>
                <a:lnTo>
                  <a:pt x="30516" y="279"/>
                </a:lnTo>
                <a:lnTo>
                  <a:pt x="30460" y="261"/>
                </a:lnTo>
                <a:lnTo>
                  <a:pt x="30404" y="242"/>
                </a:lnTo>
                <a:close/>
                <a:moveTo>
                  <a:pt x="34258" y="242"/>
                </a:moveTo>
                <a:lnTo>
                  <a:pt x="34146" y="279"/>
                </a:lnTo>
                <a:lnTo>
                  <a:pt x="34072" y="354"/>
                </a:lnTo>
                <a:lnTo>
                  <a:pt x="34016" y="447"/>
                </a:lnTo>
                <a:lnTo>
                  <a:pt x="33997" y="559"/>
                </a:lnTo>
                <a:lnTo>
                  <a:pt x="34016" y="670"/>
                </a:lnTo>
                <a:lnTo>
                  <a:pt x="34053" y="726"/>
                </a:lnTo>
                <a:lnTo>
                  <a:pt x="34091" y="763"/>
                </a:lnTo>
                <a:lnTo>
                  <a:pt x="34146" y="801"/>
                </a:lnTo>
                <a:lnTo>
                  <a:pt x="34202" y="819"/>
                </a:lnTo>
                <a:lnTo>
                  <a:pt x="34258" y="838"/>
                </a:lnTo>
                <a:lnTo>
                  <a:pt x="34388" y="838"/>
                </a:lnTo>
                <a:lnTo>
                  <a:pt x="34444" y="801"/>
                </a:lnTo>
                <a:lnTo>
                  <a:pt x="34500" y="763"/>
                </a:lnTo>
                <a:lnTo>
                  <a:pt x="34537" y="726"/>
                </a:lnTo>
                <a:lnTo>
                  <a:pt x="34575" y="670"/>
                </a:lnTo>
                <a:lnTo>
                  <a:pt x="34593" y="614"/>
                </a:lnTo>
                <a:lnTo>
                  <a:pt x="34593" y="540"/>
                </a:lnTo>
                <a:lnTo>
                  <a:pt x="34593" y="484"/>
                </a:lnTo>
                <a:lnTo>
                  <a:pt x="34575" y="428"/>
                </a:lnTo>
                <a:lnTo>
                  <a:pt x="34537" y="372"/>
                </a:lnTo>
                <a:lnTo>
                  <a:pt x="34463" y="298"/>
                </a:lnTo>
                <a:lnTo>
                  <a:pt x="34351" y="242"/>
                </a:lnTo>
                <a:close/>
                <a:moveTo>
                  <a:pt x="91509" y="242"/>
                </a:moveTo>
                <a:lnTo>
                  <a:pt x="91453" y="261"/>
                </a:lnTo>
                <a:lnTo>
                  <a:pt x="91360" y="335"/>
                </a:lnTo>
                <a:lnTo>
                  <a:pt x="91322" y="372"/>
                </a:lnTo>
                <a:lnTo>
                  <a:pt x="91285" y="428"/>
                </a:lnTo>
                <a:lnTo>
                  <a:pt x="91267" y="484"/>
                </a:lnTo>
                <a:lnTo>
                  <a:pt x="91267" y="540"/>
                </a:lnTo>
                <a:lnTo>
                  <a:pt x="91285" y="596"/>
                </a:lnTo>
                <a:lnTo>
                  <a:pt x="91304" y="652"/>
                </a:lnTo>
                <a:lnTo>
                  <a:pt x="91360" y="745"/>
                </a:lnTo>
                <a:lnTo>
                  <a:pt x="91453" y="819"/>
                </a:lnTo>
                <a:lnTo>
                  <a:pt x="91509" y="838"/>
                </a:lnTo>
                <a:lnTo>
                  <a:pt x="91639" y="838"/>
                </a:lnTo>
                <a:lnTo>
                  <a:pt x="91695" y="819"/>
                </a:lnTo>
                <a:lnTo>
                  <a:pt x="91732" y="782"/>
                </a:lnTo>
                <a:lnTo>
                  <a:pt x="91788" y="745"/>
                </a:lnTo>
                <a:lnTo>
                  <a:pt x="91825" y="708"/>
                </a:lnTo>
                <a:lnTo>
                  <a:pt x="91844" y="652"/>
                </a:lnTo>
                <a:lnTo>
                  <a:pt x="91862" y="596"/>
                </a:lnTo>
                <a:lnTo>
                  <a:pt x="91862" y="540"/>
                </a:lnTo>
                <a:lnTo>
                  <a:pt x="91844" y="428"/>
                </a:lnTo>
                <a:lnTo>
                  <a:pt x="91769" y="335"/>
                </a:lnTo>
                <a:lnTo>
                  <a:pt x="91676" y="261"/>
                </a:lnTo>
                <a:lnTo>
                  <a:pt x="91620" y="242"/>
                </a:lnTo>
                <a:close/>
                <a:moveTo>
                  <a:pt x="36399" y="186"/>
                </a:moveTo>
                <a:lnTo>
                  <a:pt x="36306" y="205"/>
                </a:lnTo>
                <a:lnTo>
                  <a:pt x="36232" y="223"/>
                </a:lnTo>
                <a:lnTo>
                  <a:pt x="36138" y="298"/>
                </a:lnTo>
                <a:lnTo>
                  <a:pt x="36083" y="372"/>
                </a:lnTo>
                <a:lnTo>
                  <a:pt x="36064" y="447"/>
                </a:lnTo>
                <a:lnTo>
                  <a:pt x="36045" y="503"/>
                </a:lnTo>
                <a:lnTo>
                  <a:pt x="36045" y="521"/>
                </a:lnTo>
                <a:lnTo>
                  <a:pt x="36064" y="614"/>
                </a:lnTo>
                <a:lnTo>
                  <a:pt x="36083" y="689"/>
                </a:lnTo>
                <a:lnTo>
                  <a:pt x="36138" y="763"/>
                </a:lnTo>
                <a:lnTo>
                  <a:pt x="36194" y="801"/>
                </a:lnTo>
                <a:lnTo>
                  <a:pt x="36269" y="838"/>
                </a:lnTo>
                <a:lnTo>
                  <a:pt x="36343" y="856"/>
                </a:lnTo>
                <a:lnTo>
                  <a:pt x="36418" y="856"/>
                </a:lnTo>
                <a:lnTo>
                  <a:pt x="36511" y="838"/>
                </a:lnTo>
                <a:lnTo>
                  <a:pt x="36567" y="782"/>
                </a:lnTo>
                <a:lnTo>
                  <a:pt x="36623" y="726"/>
                </a:lnTo>
                <a:lnTo>
                  <a:pt x="36660" y="633"/>
                </a:lnTo>
                <a:lnTo>
                  <a:pt x="36678" y="577"/>
                </a:lnTo>
                <a:lnTo>
                  <a:pt x="36716" y="503"/>
                </a:lnTo>
                <a:lnTo>
                  <a:pt x="36716" y="428"/>
                </a:lnTo>
                <a:lnTo>
                  <a:pt x="36678" y="354"/>
                </a:lnTo>
                <a:lnTo>
                  <a:pt x="36641" y="298"/>
                </a:lnTo>
                <a:lnTo>
                  <a:pt x="36585" y="242"/>
                </a:lnTo>
                <a:lnTo>
                  <a:pt x="36511" y="205"/>
                </a:lnTo>
                <a:lnTo>
                  <a:pt x="36399" y="186"/>
                </a:lnTo>
                <a:close/>
                <a:moveTo>
                  <a:pt x="56637" y="223"/>
                </a:moveTo>
                <a:lnTo>
                  <a:pt x="56563" y="261"/>
                </a:lnTo>
                <a:lnTo>
                  <a:pt x="56507" y="298"/>
                </a:lnTo>
                <a:lnTo>
                  <a:pt x="56451" y="335"/>
                </a:lnTo>
                <a:lnTo>
                  <a:pt x="56414" y="410"/>
                </a:lnTo>
                <a:lnTo>
                  <a:pt x="56395" y="484"/>
                </a:lnTo>
                <a:lnTo>
                  <a:pt x="56376" y="559"/>
                </a:lnTo>
                <a:lnTo>
                  <a:pt x="56395" y="633"/>
                </a:lnTo>
                <a:lnTo>
                  <a:pt x="56432" y="689"/>
                </a:lnTo>
                <a:lnTo>
                  <a:pt x="56469" y="763"/>
                </a:lnTo>
                <a:lnTo>
                  <a:pt x="56525" y="801"/>
                </a:lnTo>
                <a:lnTo>
                  <a:pt x="56581" y="838"/>
                </a:lnTo>
                <a:lnTo>
                  <a:pt x="56656" y="856"/>
                </a:lnTo>
                <a:lnTo>
                  <a:pt x="56786" y="856"/>
                </a:lnTo>
                <a:lnTo>
                  <a:pt x="56898" y="819"/>
                </a:lnTo>
                <a:lnTo>
                  <a:pt x="56953" y="782"/>
                </a:lnTo>
                <a:lnTo>
                  <a:pt x="56991" y="745"/>
                </a:lnTo>
                <a:lnTo>
                  <a:pt x="57028" y="708"/>
                </a:lnTo>
                <a:lnTo>
                  <a:pt x="57065" y="633"/>
                </a:lnTo>
                <a:lnTo>
                  <a:pt x="57065" y="540"/>
                </a:lnTo>
                <a:lnTo>
                  <a:pt x="57047" y="428"/>
                </a:lnTo>
                <a:lnTo>
                  <a:pt x="57009" y="335"/>
                </a:lnTo>
                <a:lnTo>
                  <a:pt x="56916" y="279"/>
                </a:lnTo>
                <a:lnTo>
                  <a:pt x="56842" y="242"/>
                </a:lnTo>
                <a:lnTo>
                  <a:pt x="56786" y="223"/>
                </a:lnTo>
                <a:close/>
                <a:moveTo>
                  <a:pt x="58517" y="242"/>
                </a:moveTo>
                <a:lnTo>
                  <a:pt x="58406" y="261"/>
                </a:lnTo>
                <a:lnTo>
                  <a:pt x="58350" y="279"/>
                </a:lnTo>
                <a:lnTo>
                  <a:pt x="58294" y="317"/>
                </a:lnTo>
                <a:lnTo>
                  <a:pt x="58257" y="372"/>
                </a:lnTo>
                <a:lnTo>
                  <a:pt x="58238" y="428"/>
                </a:lnTo>
                <a:lnTo>
                  <a:pt x="58220" y="484"/>
                </a:lnTo>
                <a:lnTo>
                  <a:pt x="58220" y="540"/>
                </a:lnTo>
                <a:lnTo>
                  <a:pt x="58220" y="614"/>
                </a:lnTo>
                <a:lnTo>
                  <a:pt x="58238" y="670"/>
                </a:lnTo>
                <a:lnTo>
                  <a:pt x="58275" y="726"/>
                </a:lnTo>
                <a:lnTo>
                  <a:pt x="58313" y="763"/>
                </a:lnTo>
                <a:lnTo>
                  <a:pt x="58350" y="801"/>
                </a:lnTo>
                <a:lnTo>
                  <a:pt x="58406" y="838"/>
                </a:lnTo>
                <a:lnTo>
                  <a:pt x="58480" y="856"/>
                </a:lnTo>
                <a:lnTo>
                  <a:pt x="58592" y="856"/>
                </a:lnTo>
                <a:lnTo>
                  <a:pt x="58648" y="819"/>
                </a:lnTo>
                <a:lnTo>
                  <a:pt x="58704" y="801"/>
                </a:lnTo>
                <a:lnTo>
                  <a:pt x="58759" y="745"/>
                </a:lnTo>
                <a:lnTo>
                  <a:pt x="58797" y="708"/>
                </a:lnTo>
                <a:lnTo>
                  <a:pt x="58815" y="652"/>
                </a:lnTo>
                <a:lnTo>
                  <a:pt x="58834" y="577"/>
                </a:lnTo>
                <a:lnTo>
                  <a:pt x="58834" y="521"/>
                </a:lnTo>
                <a:lnTo>
                  <a:pt x="58797" y="410"/>
                </a:lnTo>
                <a:lnTo>
                  <a:pt x="58778" y="354"/>
                </a:lnTo>
                <a:lnTo>
                  <a:pt x="58741" y="298"/>
                </a:lnTo>
                <a:lnTo>
                  <a:pt x="58704" y="279"/>
                </a:lnTo>
                <a:lnTo>
                  <a:pt x="58648" y="242"/>
                </a:lnTo>
                <a:close/>
                <a:moveTo>
                  <a:pt x="41463" y="149"/>
                </a:moveTo>
                <a:lnTo>
                  <a:pt x="41389" y="168"/>
                </a:lnTo>
                <a:lnTo>
                  <a:pt x="41314" y="168"/>
                </a:lnTo>
                <a:lnTo>
                  <a:pt x="41240" y="205"/>
                </a:lnTo>
                <a:lnTo>
                  <a:pt x="41184" y="261"/>
                </a:lnTo>
                <a:lnTo>
                  <a:pt x="41128" y="317"/>
                </a:lnTo>
                <a:lnTo>
                  <a:pt x="41110" y="391"/>
                </a:lnTo>
                <a:lnTo>
                  <a:pt x="41091" y="447"/>
                </a:lnTo>
                <a:lnTo>
                  <a:pt x="41091" y="521"/>
                </a:lnTo>
                <a:lnTo>
                  <a:pt x="41091" y="577"/>
                </a:lnTo>
                <a:lnTo>
                  <a:pt x="41110" y="652"/>
                </a:lnTo>
                <a:lnTo>
                  <a:pt x="41147" y="708"/>
                </a:lnTo>
                <a:lnTo>
                  <a:pt x="41184" y="763"/>
                </a:lnTo>
                <a:lnTo>
                  <a:pt x="41240" y="801"/>
                </a:lnTo>
                <a:lnTo>
                  <a:pt x="41296" y="838"/>
                </a:lnTo>
                <a:lnTo>
                  <a:pt x="41352" y="856"/>
                </a:lnTo>
                <a:lnTo>
                  <a:pt x="41426" y="875"/>
                </a:lnTo>
                <a:lnTo>
                  <a:pt x="41482" y="856"/>
                </a:lnTo>
                <a:lnTo>
                  <a:pt x="41556" y="856"/>
                </a:lnTo>
                <a:lnTo>
                  <a:pt x="41612" y="819"/>
                </a:lnTo>
                <a:lnTo>
                  <a:pt x="41668" y="782"/>
                </a:lnTo>
                <a:lnTo>
                  <a:pt x="41724" y="745"/>
                </a:lnTo>
                <a:lnTo>
                  <a:pt x="41798" y="614"/>
                </a:lnTo>
                <a:lnTo>
                  <a:pt x="41817" y="540"/>
                </a:lnTo>
                <a:lnTo>
                  <a:pt x="41836" y="465"/>
                </a:lnTo>
                <a:lnTo>
                  <a:pt x="41817" y="391"/>
                </a:lnTo>
                <a:lnTo>
                  <a:pt x="41798" y="317"/>
                </a:lnTo>
                <a:lnTo>
                  <a:pt x="41761" y="261"/>
                </a:lnTo>
                <a:lnTo>
                  <a:pt x="41705" y="223"/>
                </a:lnTo>
                <a:lnTo>
                  <a:pt x="41631" y="186"/>
                </a:lnTo>
                <a:lnTo>
                  <a:pt x="41556" y="168"/>
                </a:lnTo>
                <a:lnTo>
                  <a:pt x="41463" y="149"/>
                </a:lnTo>
                <a:close/>
                <a:moveTo>
                  <a:pt x="70470" y="149"/>
                </a:moveTo>
                <a:lnTo>
                  <a:pt x="70396" y="168"/>
                </a:lnTo>
                <a:lnTo>
                  <a:pt x="70321" y="205"/>
                </a:lnTo>
                <a:lnTo>
                  <a:pt x="70247" y="242"/>
                </a:lnTo>
                <a:lnTo>
                  <a:pt x="70191" y="279"/>
                </a:lnTo>
                <a:lnTo>
                  <a:pt x="70154" y="335"/>
                </a:lnTo>
                <a:lnTo>
                  <a:pt x="70116" y="410"/>
                </a:lnTo>
                <a:lnTo>
                  <a:pt x="70098" y="465"/>
                </a:lnTo>
                <a:lnTo>
                  <a:pt x="70098" y="540"/>
                </a:lnTo>
                <a:lnTo>
                  <a:pt x="70135" y="652"/>
                </a:lnTo>
                <a:lnTo>
                  <a:pt x="70154" y="708"/>
                </a:lnTo>
                <a:lnTo>
                  <a:pt x="70210" y="763"/>
                </a:lnTo>
                <a:lnTo>
                  <a:pt x="70247" y="801"/>
                </a:lnTo>
                <a:lnTo>
                  <a:pt x="70303" y="838"/>
                </a:lnTo>
                <a:lnTo>
                  <a:pt x="70358" y="856"/>
                </a:lnTo>
                <a:lnTo>
                  <a:pt x="70433" y="875"/>
                </a:lnTo>
                <a:lnTo>
                  <a:pt x="70563" y="856"/>
                </a:lnTo>
                <a:lnTo>
                  <a:pt x="70619" y="838"/>
                </a:lnTo>
                <a:lnTo>
                  <a:pt x="70675" y="801"/>
                </a:lnTo>
                <a:lnTo>
                  <a:pt x="70712" y="745"/>
                </a:lnTo>
                <a:lnTo>
                  <a:pt x="70749" y="689"/>
                </a:lnTo>
                <a:lnTo>
                  <a:pt x="70787" y="614"/>
                </a:lnTo>
                <a:lnTo>
                  <a:pt x="70805" y="540"/>
                </a:lnTo>
                <a:lnTo>
                  <a:pt x="70824" y="465"/>
                </a:lnTo>
                <a:lnTo>
                  <a:pt x="70824" y="372"/>
                </a:lnTo>
                <a:lnTo>
                  <a:pt x="70787" y="298"/>
                </a:lnTo>
                <a:lnTo>
                  <a:pt x="70749" y="242"/>
                </a:lnTo>
                <a:lnTo>
                  <a:pt x="70694" y="186"/>
                </a:lnTo>
                <a:lnTo>
                  <a:pt x="70601" y="149"/>
                </a:lnTo>
                <a:close/>
                <a:moveTo>
                  <a:pt x="79314" y="205"/>
                </a:moveTo>
                <a:lnTo>
                  <a:pt x="79239" y="223"/>
                </a:lnTo>
                <a:lnTo>
                  <a:pt x="79183" y="261"/>
                </a:lnTo>
                <a:lnTo>
                  <a:pt x="79128" y="298"/>
                </a:lnTo>
                <a:lnTo>
                  <a:pt x="79090" y="354"/>
                </a:lnTo>
                <a:lnTo>
                  <a:pt x="79053" y="410"/>
                </a:lnTo>
                <a:lnTo>
                  <a:pt x="79035" y="484"/>
                </a:lnTo>
                <a:lnTo>
                  <a:pt x="79035" y="540"/>
                </a:lnTo>
                <a:lnTo>
                  <a:pt x="79035" y="614"/>
                </a:lnTo>
                <a:lnTo>
                  <a:pt x="79053" y="670"/>
                </a:lnTo>
                <a:lnTo>
                  <a:pt x="79090" y="726"/>
                </a:lnTo>
                <a:lnTo>
                  <a:pt x="79128" y="782"/>
                </a:lnTo>
                <a:lnTo>
                  <a:pt x="79183" y="819"/>
                </a:lnTo>
                <a:lnTo>
                  <a:pt x="79239" y="856"/>
                </a:lnTo>
                <a:lnTo>
                  <a:pt x="79295" y="875"/>
                </a:lnTo>
                <a:lnTo>
                  <a:pt x="79444" y="875"/>
                </a:lnTo>
                <a:lnTo>
                  <a:pt x="79500" y="856"/>
                </a:lnTo>
                <a:lnTo>
                  <a:pt x="79556" y="819"/>
                </a:lnTo>
                <a:lnTo>
                  <a:pt x="79612" y="782"/>
                </a:lnTo>
                <a:lnTo>
                  <a:pt x="79649" y="726"/>
                </a:lnTo>
                <a:lnTo>
                  <a:pt x="79686" y="670"/>
                </a:lnTo>
                <a:lnTo>
                  <a:pt x="79705" y="614"/>
                </a:lnTo>
                <a:lnTo>
                  <a:pt x="79705" y="540"/>
                </a:lnTo>
                <a:lnTo>
                  <a:pt x="79705" y="484"/>
                </a:lnTo>
                <a:lnTo>
                  <a:pt x="79686" y="410"/>
                </a:lnTo>
                <a:lnTo>
                  <a:pt x="79649" y="354"/>
                </a:lnTo>
                <a:lnTo>
                  <a:pt x="79612" y="298"/>
                </a:lnTo>
                <a:lnTo>
                  <a:pt x="79556" y="261"/>
                </a:lnTo>
                <a:lnTo>
                  <a:pt x="79500" y="223"/>
                </a:lnTo>
                <a:lnTo>
                  <a:pt x="79444" y="205"/>
                </a:lnTo>
                <a:close/>
                <a:moveTo>
                  <a:pt x="38056" y="112"/>
                </a:moveTo>
                <a:lnTo>
                  <a:pt x="37982" y="130"/>
                </a:lnTo>
                <a:lnTo>
                  <a:pt x="37889" y="149"/>
                </a:lnTo>
                <a:lnTo>
                  <a:pt x="37833" y="186"/>
                </a:lnTo>
                <a:lnTo>
                  <a:pt x="37758" y="223"/>
                </a:lnTo>
                <a:lnTo>
                  <a:pt x="37702" y="279"/>
                </a:lnTo>
                <a:lnTo>
                  <a:pt x="37647" y="335"/>
                </a:lnTo>
                <a:lnTo>
                  <a:pt x="37609" y="410"/>
                </a:lnTo>
                <a:lnTo>
                  <a:pt x="37591" y="465"/>
                </a:lnTo>
                <a:lnTo>
                  <a:pt x="37591" y="540"/>
                </a:lnTo>
                <a:lnTo>
                  <a:pt x="37591" y="596"/>
                </a:lnTo>
                <a:lnTo>
                  <a:pt x="37609" y="670"/>
                </a:lnTo>
                <a:lnTo>
                  <a:pt x="37628" y="726"/>
                </a:lnTo>
                <a:lnTo>
                  <a:pt x="37665" y="782"/>
                </a:lnTo>
                <a:lnTo>
                  <a:pt x="37721" y="819"/>
                </a:lnTo>
                <a:lnTo>
                  <a:pt x="37777" y="856"/>
                </a:lnTo>
                <a:lnTo>
                  <a:pt x="37851" y="875"/>
                </a:lnTo>
                <a:lnTo>
                  <a:pt x="37926" y="894"/>
                </a:lnTo>
                <a:lnTo>
                  <a:pt x="38000" y="894"/>
                </a:lnTo>
                <a:lnTo>
                  <a:pt x="38075" y="856"/>
                </a:lnTo>
                <a:lnTo>
                  <a:pt x="38131" y="838"/>
                </a:lnTo>
                <a:lnTo>
                  <a:pt x="38186" y="782"/>
                </a:lnTo>
                <a:lnTo>
                  <a:pt x="38224" y="726"/>
                </a:lnTo>
                <a:lnTo>
                  <a:pt x="38261" y="652"/>
                </a:lnTo>
                <a:lnTo>
                  <a:pt x="38298" y="521"/>
                </a:lnTo>
                <a:lnTo>
                  <a:pt x="38280" y="372"/>
                </a:lnTo>
                <a:lnTo>
                  <a:pt x="38261" y="298"/>
                </a:lnTo>
                <a:lnTo>
                  <a:pt x="38224" y="223"/>
                </a:lnTo>
                <a:lnTo>
                  <a:pt x="38186" y="168"/>
                </a:lnTo>
                <a:lnTo>
                  <a:pt x="38112" y="130"/>
                </a:lnTo>
                <a:lnTo>
                  <a:pt x="38056" y="112"/>
                </a:lnTo>
                <a:close/>
                <a:moveTo>
                  <a:pt x="68869" y="261"/>
                </a:moveTo>
                <a:lnTo>
                  <a:pt x="68813" y="279"/>
                </a:lnTo>
                <a:lnTo>
                  <a:pt x="68757" y="317"/>
                </a:lnTo>
                <a:lnTo>
                  <a:pt x="68720" y="354"/>
                </a:lnTo>
                <a:lnTo>
                  <a:pt x="68664" y="410"/>
                </a:lnTo>
                <a:lnTo>
                  <a:pt x="68646" y="465"/>
                </a:lnTo>
                <a:lnTo>
                  <a:pt x="68627" y="540"/>
                </a:lnTo>
                <a:lnTo>
                  <a:pt x="68627" y="596"/>
                </a:lnTo>
                <a:lnTo>
                  <a:pt x="68664" y="708"/>
                </a:lnTo>
                <a:lnTo>
                  <a:pt x="68739" y="801"/>
                </a:lnTo>
                <a:lnTo>
                  <a:pt x="68832" y="856"/>
                </a:lnTo>
                <a:lnTo>
                  <a:pt x="68888" y="875"/>
                </a:lnTo>
                <a:lnTo>
                  <a:pt x="68944" y="894"/>
                </a:lnTo>
                <a:lnTo>
                  <a:pt x="68999" y="875"/>
                </a:lnTo>
                <a:lnTo>
                  <a:pt x="69074" y="856"/>
                </a:lnTo>
                <a:lnTo>
                  <a:pt x="69130" y="819"/>
                </a:lnTo>
                <a:lnTo>
                  <a:pt x="69167" y="782"/>
                </a:lnTo>
                <a:lnTo>
                  <a:pt x="69204" y="745"/>
                </a:lnTo>
                <a:lnTo>
                  <a:pt x="69241" y="670"/>
                </a:lnTo>
                <a:lnTo>
                  <a:pt x="69260" y="614"/>
                </a:lnTo>
                <a:lnTo>
                  <a:pt x="69260" y="559"/>
                </a:lnTo>
                <a:lnTo>
                  <a:pt x="69223" y="447"/>
                </a:lnTo>
                <a:lnTo>
                  <a:pt x="69148" y="354"/>
                </a:lnTo>
                <a:lnTo>
                  <a:pt x="69055" y="279"/>
                </a:lnTo>
                <a:lnTo>
                  <a:pt x="68999" y="261"/>
                </a:lnTo>
                <a:close/>
                <a:moveTo>
                  <a:pt x="83000" y="186"/>
                </a:moveTo>
                <a:lnTo>
                  <a:pt x="82926" y="205"/>
                </a:lnTo>
                <a:lnTo>
                  <a:pt x="82870" y="223"/>
                </a:lnTo>
                <a:lnTo>
                  <a:pt x="82795" y="261"/>
                </a:lnTo>
                <a:lnTo>
                  <a:pt x="82739" y="317"/>
                </a:lnTo>
                <a:lnTo>
                  <a:pt x="82702" y="372"/>
                </a:lnTo>
                <a:lnTo>
                  <a:pt x="82665" y="428"/>
                </a:lnTo>
                <a:lnTo>
                  <a:pt x="82665" y="503"/>
                </a:lnTo>
                <a:lnTo>
                  <a:pt x="82665" y="577"/>
                </a:lnTo>
                <a:lnTo>
                  <a:pt x="82702" y="708"/>
                </a:lnTo>
                <a:lnTo>
                  <a:pt x="82777" y="801"/>
                </a:lnTo>
                <a:lnTo>
                  <a:pt x="82833" y="838"/>
                </a:lnTo>
                <a:lnTo>
                  <a:pt x="82888" y="875"/>
                </a:lnTo>
                <a:lnTo>
                  <a:pt x="82944" y="894"/>
                </a:lnTo>
                <a:lnTo>
                  <a:pt x="83075" y="894"/>
                </a:lnTo>
                <a:lnTo>
                  <a:pt x="83149" y="856"/>
                </a:lnTo>
                <a:lnTo>
                  <a:pt x="83205" y="819"/>
                </a:lnTo>
                <a:lnTo>
                  <a:pt x="83261" y="782"/>
                </a:lnTo>
                <a:lnTo>
                  <a:pt x="83317" y="726"/>
                </a:lnTo>
                <a:lnTo>
                  <a:pt x="83335" y="652"/>
                </a:lnTo>
                <a:lnTo>
                  <a:pt x="83354" y="577"/>
                </a:lnTo>
                <a:lnTo>
                  <a:pt x="83354" y="503"/>
                </a:lnTo>
                <a:lnTo>
                  <a:pt x="83317" y="391"/>
                </a:lnTo>
                <a:lnTo>
                  <a:pt x="83242" y="279"/>
                </a:lnTo>
                <a:lnTo>
                  <a:pt x="83186" y="242"/>
                </a:lnTo>
                <a:lnTo>
                  <a:pt x="83130" y="223"/>
                </a:lnTo>
                <a:lnTo>
                  <a:pt x="83075" y="205"/>
                </a:lnTo>
                <a:lnTo>
                  <a:pt x="83000" y="186"/>
                </a:lnTo>
                <a:close/>
                <a:moveTo>
                  <a:pt x="89833" y="186"/>
                </a:moveTo>
                <a:lnTo>
                  <a:pt x="89759" y="205"/>
                </a:lnTo>
                <a:lnTo>
                  <a:pt x="89684" y="223"/>
                </a:lnTo>
                <a:lnTo>
                  <a:pt x="89628" y="261"/>
                </a:lnTo>
                <a:lnTo>
                  <a:pt x="89591" y="298"/>
                </a:lnTo>
                <a:lnTo>
                  <a:pt x="89554" y="354"/>
                </a:lnTo>
                <a:lnTo>
                  <a:pt x="89516" y="410"/>
                </a:lnTo>
                <a:lnTo>
                  <a:pt x="89498" y="540"/>
                </a:lnTo>
                <a:lnTo>
                  <a:pt x="89516" y="670"/>
                </a:lnTo>
                <a:lnTo>
                  <a:pt x="89554" y="726"/>
                </a:lnTo>
                <a:lnTo>
                  <a:pt x="89591" y="782"/>
                </a:lnTo>
                <a:lnTo>
                  <a:pt x="89628" y="838"/>
                </a:lnTo>
                <a:lnTo>
                  <a:pt x="89684" y="875"/>
                </a:lnTo>
                <a:lnTo>
                  <a:pt x="89759" y="894"/>
                </a:lnTo>
                <a:lnTo>
                  <a:pt x="89926" y="894"/>
                </a:lnTo>
                <a:lnTo>
                  <a:pt x="89982" y="875"/>
                </a:lnTo>
                <a:lnTo>
                  <a:pt x="90056" y="838"/>
                </a:lnTo>
                <a:lnTo>
                  <a:pt x="90094" y="782"/>
                </a:lnTo>
                <a:lnTo>
                  <a:pt x="90131" y="726"/>
                </a:lnTo>
                <a:lnTo>
                  <a:pt x="90168" y="670"/>
                </a:lnTo>
                <a:lnTo>
                  <a:pt x="90187" y="540"/>
                </a:lnTo>
                <a:lnTo>
                  <a:pt x="90168" y="410"/>
                </a:lnTo>
                <a:lnTo>
                  <a:pt x="90131" y="354"/>
                </a:lnTo>
                <a:lnTo>
                  <a:pt x="90094" y="298"/>
                </a:lnTo>
                <a:lnTo>
                  <a:pt x="90056" y="261"/>
                </a:lnTo>
                <a:lnTo>
                  <a:pt x="89982" y="223"/>
                </a:lnTo>
                <a:lnTo>
                  <a:pt x="89926" y="205"/>
                </a:lnTo>
                <a:lnTo>
                  <a:pt x="89833" y="186"/>
                </a:lnTo>
                <a:close/>
                <a:moveTo>
                  <a:pt x="23609" y="298"/>
                </a:moveTo>
                <a:lnTo>
                  <a:pt x="23534" y="317"/>
                </a:lnTo>
                <a:lnTo>
                  <a:pt x="23478" y="335"/>
                </a:lnTo>
                <a:lnTo>
                  <a:pt x="23422" y="372"/>
                </a:lnTo>
                <a:lnTo>
                  <a:pt x="23385" y="428"/>
                </a:lnTo>
                <a:lnTo>
                  <a:pt x="23348" y="484"/>
                </a:lnTo>
                <a:lnTo>
                  <a:pt x="23329" y="540"/>
                </a:lnTo>
                <a:lnTo>
                  <a:pt x="23329" y="596"/>
                </a:lnTo>
                <a:lnTo>
                  <a:pt x="23329" y="670"/>
                </a:lnTo>
                <a:lnTo>
                  <a:pt x="23348" y="726"/>
                </a:lnTo>
                <a:lnTo>
                  <a:pt x="23385" y="782"/>
                </a:lnTo>
                <a:lnTo>
                  <a:pt x="23422" y="838"/>
                </a:lnTo>
                <a:lnTo>
                  <a:pt x="23478" y="875"/>
                </a:lnTo>
                <a:lnTo>
                  <a:pt x="23534" y="912"/>
                </a:lnTo>
                <a:lnTo>
                  <a:pt x="23739" y="912"/>
                </a:lnTo>
                <a:lnTo>
                  <a:pt x="23795" y="875"/>
                </a:lnTo>
                <a:lnTo>
                  <a:pt x="23851" y="838"/>
                </a:lnTo>
                <a:lnTo>
                  <a:pt x="23906" y="801"/>
                </a:lnTo>
                <a:lnTo>
                  <a:pt x="23925" y="745"/>
                </a:lnTo>
                <a:lnTo>
                  <a:pt x="23944" y="689"/>
                </a:lnTo>
                <a:lnTo>
                  <a:pt x="23962" y="633"/>
                </a:lnTo>
                <a:lnTo>
                  <a:pt x="23944" y="521"/>
                </a:lnTo>
                <a:lnTo>
                  <a:pt x="23888" y="428"/>
                </a:lnTo>
                <a:lnTo>
                  <a:pt x="23813" y="354"/>
                </a:lnTo>
                <a:lnTo>
                  <a:pt x="23702" y="298"/>
                </a:lnTo>
                <a:close/>
                <a:moveTo>
                  <a:pt x="14635" y="335"/>
                </a:moveTo>
                <a:lnTo>
                  <a:pt x="14579" y="354"/>
                </a:lnTo>
                <a:lnTo>
                  <a:pt x="14523" y="391"/>
                </a:lnTo>
                <a:lnTo>
                  <a:pt x="14467" y="428"/>
                </a:lnTo>
                <a:lnTo>
                  <a:pt x="14430" y="465"/>
                </a:lnTo>
                <a:lnTo>
                  <a:pt x="14411" y="521"/>
                </a:lnTo>
                <a:lnTo>
                  <a:pt x="14393" y="577"/>
                </a:lnTo>
                <a:lnTo>
                  <a:pt x="14393" y="633"/>
                </a:lnTo>
                <a:lnTo>
                  <a:pt x="14411" y="745"/>
                </a:lnTo>
                <a:lnTo>
                  <a:pt x="14486" y="838"/>
                </a:lnTo>
                <a:lnTo>
                  <a:pt x="14579" y="912"/>
                </a:lnTo>
                <a:lnTo>
                  <a:pt x="14635" y="912"/>
                </a:lnTo>
                <a:lnTo>
                  <a:pt x="14690" y="931"/>
                </a:lnTo>
                <a:lnTo>
                  <a:pt x="14746" y="912"/>
                </a:lnTo>
                <a:lnTo>
                  <a:pt x="14802" y="894"/>
                </a:lnTo>
                <a:lnTo>
                  <a:pt x="14895" y="838"/>
                </a:lnTo>
                <a:lnTo>
                  <a:pt x="14933" y="801"/>
                </a:lnTo>
                <a:lnTo>
                  <a:pt x="14970" y="745"/>
                </a:lnTo>
                <a:lnTo>
                  <a:pt x="14988" y="689"/>
                </a:lnTo>
                <a:lnTo>
                  <a:pt x="14988" y="633"/>
                </a:lnTo>
                <a:lnTo>
                  <a:pt x="14970" y="577"/>
                </a:lnTo>
                <a:lnTo>
                  <a:pt x="14951" y="521"/>
                </a:lnTo>
                <a:lnTo>
                  <a:pt x="14895" y="428"/>
                </a:lnTo>
                <a:lnTo>
                  <a:pt x="14802" y="354"/>
                </a:lnTo>
                <a:lnTo>
                  <a:pt x="14746" y="335"/>
                </a:lnTo>
                <a:close/>
                <a:moveTo>
                  <a:pt x="20052" y="298"/>
                </a:moveTo>
                <a:lnTo>
                  <a:pt x="19941" y="317"/>
                </a:lnTo>
                <a:lnTo>
                  <a:pt x="19885" y="354"/>
                </a:lnTo>
                <a:lnTo>
                  <a:pt x="19848" y="391"/>
                </a:lnTo>
                <a:lnTo>
                  <a:pt x="19773" y="503"/>
                </a:lnTo>
                <a:lnTo>
                  <a:pt x="19755" y="614"/>
                </a:lnTo>
                <a:lnTo>
                  <a:pt x="19773" y="726"/>
                </a:lnTo>
                <a:lnTo>
                  <a:pt x="19829" y="819"/>
                </a:lnTo>
                <a:lnTo>
                  <a:pt x="19866" y="856"/>
                </a:lnTo>
                <a:lnTo>
                  <a:pt x="19922" y="894"/>
                </a:lnTo>
                <a:lnTo>
                  <a:pt x="19997" y="931"/>
                </a:lnTo>
                <a:lnTo>
                  <a:pt x="20108" y="931"/>
                </a:lnTo>
                <a:lnTo>
                  <a:pt x="20183" y="912"/>
                </a:lnTo>
                <a:lnTo>
                  <a:pt x="20239" y="894"/>
                </a:lnTo>
                <a:lnTo>
                  <a:pt x="20295" y="838"/>
                </a:lnTo>
                <a:lnTo>
                  <a:pt x="20332" y="801"/>
                </a:lnTo>
                <a:lnTo>
                  <a:pt x="20369" y="726"/>
                </a:lnTo>
                <a:lnTo>
                  <a:pt x="20388" y="670"/>
                </a:lnTo>
                <a:lnTo>
                  <a:pt x="20388" y="596"/>
                </a:lnTo>
                <a:lnTo>
                  <a:pt x="20369" y="540"/>
                </a:lnTo>
                <a:lnTo>
                  <a:pt x="20350" y="465"/>
                </a:lnTo>
                <a:lnTo>
                  <a:pt x="20313" y="410"/>
                </a:lnTo>
                <a:lnTo>
                  <a:pt x="20257" y="372"/>
                </a:lnTo>
                <a:lnTo>
                  <a:pt x="20164" y="317"/>
                </a:lnTo>
                <a:lnTo>
                  <a:pt x="20052" y="298"/>
                </a:lnTo>
                <a:close/>
                <a:moveTo>
                  <a:pt x="63302" y="186"/>
                </a:moveTo>
                <a:lnTo>
                  <a:pt x="63228" y="205"/>
                </a:lnTo>
                <a:lnTo>
                  <a:pt x="63153" y="242"/>
                </a:lnTo>
                <a:lnTo>
                  <a:pt x="63097" y="298"/>
                </a:lnTo>
                <a:lnTo>
                  <a:pt x="63060" y="354"/>
                </a:lnTo>
                <a:lnTo>
                  <a:pt x="63023" y="410"/>
                </a:lnTo>
                <a:lnTo>
                  <a:pt x="63004" y="484"/>
                </a:lnTo>
                <a:lnTo>
                  <a:pt x="63004" y="559"/>
                </a:lnTo>
                <a:lnTo>
                  <a:pt x="63004" y="633"/>
                </a:lnTo>
                <a:lnTo>
                  <a:pt x="63023" y="708"/>
                </a:lnTo>
                <a:lnTo>
                  <a:pt x="63060" y="782"/>
                </a:lnTo>
                <a:lnTo>
                  <a:pt x="63116" y="838"/>
                </a:lnTo>
                <a:lnTo>
                  <a:pt x="63172" y="875"/>
                </a:lnTo>
                <a:lnTo>
                  <a:pt x="63246" y="912"/>
                </a:lnTo>
                <a:lnTo>
                  <a:pt x="63321" y="931"/>
                </a:lnTo>
                <a:lnTo>
                  <a:pt x="63395" y="931"/>
                </a:lnTo>
                <a:lnTo>
                  <a:pt x="63488" y="912"/>
                </a:lnTo>
                <a:lnTo>
                  <a:pt x="63563" y="875"/>
                </a:lnTo>
                <a:lnTo>
                  <a:pt x="63675" y="801"/>
                </a:lnTo>
                <a:lnTo>
                  <a:pt x="63730" y="745"/>
                </a:lnTo>
                <a:lnTo>
                  <a:pt x="63768" y="689"/>
                </a:lnTo>
                <a:lnTo>
                  <a:pt x="63805" y="633"/>
                </a:lnTo>
                <a:lnTo>
                  <a:pt x="63805" y="559"/>
                </a:lnTo>
                <a:lnTo>
                  <a:pt x="63805" y="484"/>
                </a:lnTo>
                <a:lnTo>
                  <a:pt x="63768" y="410"/>
                </a:lnTo>
                <a:lnTo>
                  <a:pt x="63730" y="354"/>
                </a:lnTo>
                <a:lnTo>
                  <a:pt x="63675" y="317"/>
                </a:lnTo>
                <a:lnTo>
                  <a:pt x="63544" y="223"/>
                </a:lnTo>
                <a:lnTo>
                  <a:pt x="63470" y="205"/>
                </a:lnTo>
                <a:lnTo>
                  <a:pt x="63377" y="186"/>
                </a:lnTo>
                <a:close/>
                <a:moveTo>
                  <a:pt x="39564" y="354"/>
                </a:moveTo>
                <a:lnTo>
                  <a:pt x="39434" y="372"/>
                </a:lnTo>
                <a:lnTo>
                  <a:pt x="39341" y="447"/>
                </a:lnTo>
                <a:lnTo>
                  <a:pt x="39304" y="484"/>
                </a:lnTo>
                <a:lnTo>
                  <a:pt x="39266" y="540"/>
                </a:lnTo>
                <a:lnTo>
                  <a:pt x="39248" y="596"/>
                </a:lnTo>
                <a:lnTo>
                  <a:pt x="39229" y="652"/>
                </a:lnTo>
                <a:lnTo>
                  <a:pt x="39229" y="708"/>
                </a:lnTo>
                <a:lnTo>
                  <a:pt x="39248" y="763"/>
                </a:lnTo>
                <a:lnTo>
                  <a:pt x="39266" y="819"/>
                </a:lnTo>
                <a:lnTo>
                  <a:pt x="39304" y="875"/>
                </a:lnTo>
                <a:lnTo>
                  <a:pt x="39359" y="912"/>
                </a:lnTo>
                <a:lnTo>
                  <a:pt x="39397" y="950"/>
                </a:lnTo>
                <a:lnTo>
                  <a:pt x="39453" y="968"/>
                </a:lnTo>
                <a:lnTo>
                  <a:pt x="39639" y="968"/>
                </a:lnTo>
                <a:lnTo>
                  <a:pt x="39732" y="894"/>
                </a:lnTo>
                <a:lnTo>
                  <a:pt x="39806" y="819"/>
                </a:lnTo>
                <a:lnTo>
                  <a:pt x="39843" y="708"/>
                </a:lnTo>
                <a:lnTo>
                  <a:pt x="39843" y="633"/>
                </a:lnTo>
                <a:lnTo>
                  <a:pt x="39843" y="577"/>
                </a:lnTo>
                <a:lnTo>
                  <a:pt x="39806" y="521"/>
                </a:lnTo>
                <a:lnTo>
                  <a:pt x="39788" y="465"/>
                </a:lnTo>
                <a:lnTo>
                  <a:pt x="39732" y="410"/>
                </a:lnTo>
                <a:lnTo>
                  <a:pt x="39676" y="391"/>
                </a:lnTo>
                <a:lnTo>
                  <a:pt x="39620" y="372"/>
                </a:lnTo>
                <a:lnTo>
                  <a:pt x="39564" y="354"/>
                </a:lnTo>
                <a:close/>
                <a:moveTo>
                  <a:pt x="746" y="410"/>
                </a:moveTo>
                <a:lnTo>
                  <a:pt x="690" y="428"/>
                </a:lnTo>
                <a:lnTo>
                  <a:pt x="615" y="428"/>
                </a:lnTo>
                <a:lnTo>
                  <a:pt x="559" y="447"/>
                </a:lnTo>
                <a:lnTo>
                  <a:pt x="466" y="521"/>
                </a:lnTo>
                <a:lnTo>
                  <a:pt x="429" y="559"/>
                </a:lnTo>
                <a:lnTo>
                  <a:pt x="410" y="614"/>
                </a:lnTo>
                <a:lnTo>
                  <a:pt x="392" y="708"/>
                </a:lnTo>
                <a:lnTo>
                  <a:pt x="392" y="801"/>
                </a:lnTo>
                <a:lnTo>
                  <a:pt x="448" y="894"/>
                </a:lnTo>
                <a:lnTo>
                  <a:pt x="485" y="931"/>
                </a:lnTo>
                <a:lnTo>
                  <a:pt x="522" y="950"/>
                </a:lnTo>
                <a:lnTo>
                  <a:pt x="615" y="987"/>
                </a:lnTo>
                <a:lnTo>
                  <a:pt x="801" y="987"/>
                </a:lnTo>
                <a:lnTo>
                  <a:pt x="894" y="950"/>
                </a:lnTo>
                <a:lnTo>
                  <a:pt x="950" y="931"/>
                </a:lnTo>
                <a:lnTo>
                  <a:pt x="988" y="894"/>
                </a:lnTo>
                <a:lnTo>
                  <a:pt x="1006" y="838"/>
                </a:lnTo>
                <a:lnTo>
                  <a:pt x="1025" y="782"/>
                </a:lnTo>
                <a:lnTo>
                  <a:pt x="1025" y="726"/>
                </a:lnTo>
                <a:lnTo>
                  <a:pt x="1025" y="670"/>
                </a:lnTo>
                <a:lnTo>
                  <a:pt x="988" y="559"/>
                </a:lnTo>
                <a:lnTo>
                  <a:pt x="894" y="465"/>
                </a:lnTo>
                <a:lnTo>
                  <a:pt x="857" y="428"/>
                </a:lnTo>
                <a:lnTo>
                  <a:pt x="801" y="410"/>
                </a:lnTo>
                <a:close/>
                <a:moveTo>
                  <a:pt x="3855" y="335"/>
                </a:moveTo>
                <a:lnTo>
                  <a:pt x="3799" y="372"/>
                </a:lnTo>
                <a:lnTo>
                  <a:pt x="3743" y="391"/>
                </a:lnTo>
                <a:lnTo>
                  <a:pt x="3706" y="447"/>
                </a:lnTo>
                <a:lnTo>
                  <a:pt x="3669" y="503"/>
                </a:lnTo>
                <a:lnTo>
                  <a:pt x="3631" y="614"/>
                </a:lnTo>
                <a:lnTo>
                  <a:pt x="3650" y="745"/>
                </a:lnTo>
                <a:lnTo>
                  <a:pt x="3669" y="801"/>
                </a:lnTo>
                <a:lnTo>
                  <a:pt x="3687" y="856"/>
                </a:lnTo>
                <a:lnTo>
                  <a:pt x="3724" y="912"/>
                </a:lnTo>
                <a:lnTo>
                  <a:pt x="3780" y="950"/>
                </a:lnTo>
                <a:lnTo>
                  <a:pt x="3836" y="968"/>
                </a:lnTo>
                <a:lnTo>
                  <a:pt x="3892" y="987"/>
                </a:lnTo>
                <a:lnTo>
                  <a:pt x="3966" y="987"/>
                </a:lnTo>
                <a:lnTo>
                  <a:pt x="4022" y="968"/>
                </a:lnTo>
                <a:lnTo>
                  <a:pt x="4078" y="931"/>
                </a:lnTo>
                <a:lnTo>
                  <a:pt x="4134" y="894"/>
                </a:lnTo>
                <a:lnTo>
                  <a:pt x="4171" y="856"/>
                </a:lnTo>
                <a:lnTo>
                  <a:pt x="4209" y="801"/>
                </a:lnTo>
                <a:lnTo>
                  <a:pt x="4227" y="689"/>
                </a:lnTo>
                <a:lnTo>
                  <a:pt x="4227" y="559"/>
                </a:lnTo>
                <a:lnTo>
                  <a:pt x="4209" y="503"/>
                </a:lnTo>
                <a:lnTo>
                  <a:pt x="4171" y="447"/>
                </a:lnTo>
                <a:lnTo>
                  <a:pt x="4134" y="410"/>
                </a:lnTo>
                <a:lnTo>
                  <a:pt x="4078" y="372"/>
                </a:lnTo>
                <a:lnTo>
                  <a:pt x="4022" y="354"/>
                </a:lnTo>
                <a:lnTo>
                  <a:pt x="3966" y="335"/>
                </a:lnTo>
                <a:close/>
                <a:moveTo>
                  <a:pt x="25899" y="410"/>
                </a:moveTo>
                <a:lnTo>
                  <a:pt x="25843" y="428"/>
                </a:lnTo>
                <a:lnTo>
                  <a:pt x="25787" y="447"/>
                </a:lnTo>
                <a:lnTo>
                  <a:pt x="25750" y="484"/>
                </a:lnTo>
                <a:lnTo>
                  <a:pt x="25694" y="577"/>
                </a:lnTo>
                <a:lnTo>
                  <a:pt x="25657" y="670"/>
                </a:lnTo>
                <a:lnTo>
                  <a:pt x="25638" y="726"/>
                </a:lnTo>
                <a:lnTo>
                  <a:pt x="25657" y="782"/>
                </a:lnTo>
                <a:lnTo>
                  <a:pt x="25675" y="838"/>
                </a:lnTo>
                <a:lnTo>
                  <a:pt x="25694" y="875"/>
                </a:lnTo>
                <a:lnTo>
                  <a:pt x="25787" y="950"/>
                </a:lnTo>
                <a:lnTo>
                  <a:pt x="25880" y="987"/>
                </a:lnTo>
                <a:lnTo>
                  <a:pt x="25973" y="968"/>
                </a:lnTo>
                <a:lnTo>
                  <a:pt x="26066" y="931"/>
                </a:lnTo>
                <a:lnTo>
                  <a:pt x="26103" y="894"/>
                </a:lnTo>
                <a:lnTo>
                  <a:pt x="26141" y="838"/>
                </a:lnTo>
                <a:lnTo>
                  <a:pt x="26159" y="801"/>
                </a:lnTo>
                <a:lnTo>
                  <a:pt x="26178" y="745"/>
                </a:lnTo>
                <a:lnTo>
                  <a:pt x="26159" y="633"/>
                </a:lnTo>
                <a:lnTo>
                  <a:pt x="26103" y="521"/>
                </a:lnTo>
                <a:lnTo>
                  <a:pt x="26029" y="465"/>
                </a:lnTo>
                <a:lnTo>
                  <a:pt x="25992" y="428"/>
                </a:lnTo>
                <a:lnTo>
                  <a:pt x="25936" y="410"/>
                </a:lnTo>
                <a:close/>
                <a:moveTo>
                  <a:pt x="21728" y="317"/>
                </a:moveTo>
                <a:lnTo>
                  <a:pt x="21654" y="354"/>
                </a:lnTo>
                <a:lnTo>
                  <a:pt x="21598" y="391"/>
                </a:lnTo>
                <a:lnTo>
                  <a:pt x="21542" y="428"/>
                </a:lnTo>
                <a:lnTo>
                  <a:pt x="21449" y="540"/>
                </a:lnTo>
                <a:lnTo>
                  <a:pt x="21430" y="596"/>
                </a:lnTo>
                <a:lnTo>
                  <a:pt x="21412" y="670"/>
                </a:lnTo>
                <a:lnTo>
                  <a:pt x="21412" y="726"/>
                </a:lnTo>
                <a:lnTo>
                  <a:pt x="21430" y="801"/>
                </a:lnTo>
                <a:lnTo>
                  <a:pt x="21449" y="856"/>
                </a:lnTo>
                <a:lnTo>
                  <a:pt x="21505" y="912"/>
                </a:lnTo>
                <a:lnTo>
                  <a:pt x="21561" y="950"/>
                </a:lnTo>
                <a:lnTo>
                  <a:pt x="21635" y="987"/>
                </a:lnTo>
                <a:lnTo>
                  <a:pt x="21784" y="1005"/>
                </a:lnTo>
                <a:lnTo>
                  <a:pt x="21858" y="1005"/>
                </a:lnTo>
                <a:lnTo>
                  <a:pt x="21933" y="987"/>
                </a:lnTo>
                <a:lnTo>
                  <a:pt x="21989" y="950"/>
                </a:lnTo>
                <a:lnTo>
                  <a:pt x="22063" y="894"/>
                </a:lnTo>
                <a:lnTo>
                  <a:pt x="22100" y="838"/>
                </a:lnTo>
                <a:lnTo>
                  <a:pt x="22138" y="782"/>
                </a:lnTo>
                <a:lnTo>
                  <a:pt x="22175" y="708"/>
                </a:lnTo>
                <a:lnTo>
                  <a:pt x="22175" y="633"/>
                </a:lnTo>
                <a:lnTo>
                  <a:pt x="22175" y="577"/>
                </a:lnTo>
                <a:lnTo>
                  <a:pt x="22156" y="503"/>
                </a:lnTo>
                <a:lnTo>
                  <a:pt x="22119" y="447"/>
                </a:lnTo>
                <a:lnTo>
                  <a:pt x="22063" y="391"/>
                </a:lnTo>
                <a:lnTo>
                  <a:pt x="21989" y="354"/>
                </a:lnTo>
                <a:lnTo>
                  <a:pt x="21933" y="317"/>
                </a:lnTo>
                <a:close/>
                <a:moveTo>
                  <a:pt x="8491" y="410"/>
                </a:moveTo>
                <a:lnTo>
                  <a:pt x="8416" y="428"/>
                </a:lnTo>
                <a:lnTo>
                  <a:pt x="8360" y="447"/>
                </a:lnTo>
                <a:lnTo>
                  <a:pt x="8304" y="484"/>
                </a:lnTo>
                <a:lnTo>
                  <a:pt x="8267" y="540"/>
                </a:lnTo>
                <a:lnTo>
                  <a:pt x="8230" y="596"/>
                </a:lnTo>
                <a:lnTo>
                  <a:pt x="8211" y="708"/>
                </a:lnTo>
                <a:lnTo>
                  <a:pt x="8230" y="819"/>
                </a:lnTo>
                <a:lnTo>
                  <a:pt x="8286" y="912"/>
                </a:lnTo>
                <a:lnTo>
                  <a:pt x="8323" y="968"/>
                </a:lnTo>
                <a:lnTo>
                  <a:pt x="8379" y="987"/>
                </a:lnTo>
                <a:lnTo>
                  <a:pt x="8435" y="1024"/>
                </a:lnTo>
                <a:lnTo>
                  <a:pt x="8565" y="1024"/>
                </a:lnTo>
                <a:lnTo>
                  <a:pt x="8621" y="1005"/>
                </a:lnTo>
                <a:lnTo>
                  <a:pt x="8733" y="950"/>
                </a:lnTo>
                <a:lnTo>
                  <a:pt x="8807" y="856"/>
                </a:lnTo>
                <a:lnTo>
                  <a:pt x="8826" y="801"/>
                </a:lnTo>
                <a:lnTo>
                  <a:pt x="8844" y="745"/>
                </a:lnTo>
                <a:lnTo>
                  <a:pt x="8844" y="689"/>
                </a:lnTo>
                <a:lnTo>
                  <a:pt x="8826" y="633"/>
                </a:lnTo>
                <a:lnTo>
                  <a:pt x="8770" y="521"/>
                </a:lnTo>
                <a:lnTo>
                  <a:pt x="8677" y="447"/>
                </a:lnTo>
                <a:lnTo>
                  <a:pt x="8621" y="428"/>
                </a:lnTo>
                <a:lnTo>
                  <a:pt x="8547" y="410"/>
                </a:lnTo>
                <a:close/>
                <a:moveTo>
                  <a:pt x="9980" y="410"/>
                </a:moveTo>
                <a:lnTo>
                  <a:pt x="9924" y="428"/>
                </a:lnTo>
                <a:lnTo>
                  <a:pt x="9868" y="447"/>
                </a:lnTo>
                <a:lnTo>
                  <a:pt x="9813" y="484"/>
                </a:lnTo>
                <a:lnTo>
                  <a:pt x="9757" y="521"/>
                </a:lnTo>
                <a:lnTo>
                  <a:pt x="9719" y="559"/>
                </a:lnTo>
                <a:lnTo>
                  <a:pt x="9701" y="614"/>
                </a:lnTo>
                <a:lnTo>
                  <a:pt x="9682" y="726"/>
                </a:lnTo>
                <a:lnTo>
                  <a:pt x="9701" y="838"/>
                </a:lnTo>
                <a:lnTo>
                  <a:pt x="9775" y="931"/>
                </a:lnTo>
                <a:lnTo>
                  <a:pt x="9813" y="968"/>
                </a:lnTo>
                <a:lnTo>
                  <a:pt x="9868" y="987"/>
                </a:lnTo>
                <a:lnTo>
                  <a:pt x="9924" y="1005"/>
                </a:lnTo>
                <a:lnTo>
                  <a:pt x="9980" y="1024"/>
                </a:lnTo>
                <a:lnTo>
                  <a:pt x="10055" y="1005"/>
                </a:lnTo>
                <a:lnTo>
                  <a:pt x="10110" y="1005"/>
                </a:lnTo>
                <a:lnTo>
                  <a:pt x="10166" y="968"/>
                </a:lnTo>
                <a:lnTo>
                  <a:pt x="10204" y="931"/>
                </a:lnTo>
                <a:lnTo>
                  <a:pt x="10278" y="838"/>
                </a:lnTo>
                <a:lnTo>
                  <a:pt x="10297" y="782"/>
                </a:lnTo>
                <a:lnTo>
                  <a:pt x="10315" y="726"/>
                </a:lnTo>
                <a:lnTo>
                  <a:pt x="10297" y="652"/>
                </a:lnTo>
                <a:lnTo>
                  <a:pt x="10278" y="596"/>
                </a:lnTo>
                <a:lnTo>
                  <a:pt x="10204" y="503"/>
                </a:lnTo>
                <a:lnTo>
                  <a:pt x="10166" y="465"/>
                </a:lnTo>
                <a:lnTo>
                  <a:pt x="10110" y="428"/>
                </a:lnTo>
                <a:lnTo>
                  <a:pt x="10036" y="410"/>
                </a:lnTo>
                <a:close/>
                <a:moveTo>
                  <a:pt x="16347" y="335"/>
                </a:moveTo>
                <a:lnTo>
                  <a:pt x="16273" y="354"/>
                </a:lnTo>
                <a:lnTo>
                  <a:pt x="16217" y="372"/>
                </a:lnTo>
                <a:lnTo>
                  <a:pt x="16143" y="410"/>
                </a:lnTo>
                <a:lnTo>
                  <a:pt x="16050" y="503"/>
                </a:lnTo>
                <a:lnTo>
                  <a:pt x="15994" y="614"/>
                </a:lnTo>
                <a:lnTo>
                  <a:pt x="15975" y="670"/>
                </a:lnTo>
                <a:lnTo>
                  <a:pt x="15975" y="745"/>
                </a:lnTo>
                <a:lnTo>
                  <a:pt x="15994" y="801"/>
                </a:lnTo>
                <a:lnTo>
                  <a:pt x="16012" y="856"/>
                </a:lnTo>
                <a:lnTo>
                  <a:pt x="16050" y="912"/>
                </a:lnTo>
                <a:lnTo>
                  <a:pt x="16087" y="968"/>
                </a:lnTo>
                <a:lnTo>
                  <a:pt x="16143" y="1005"/>
                </a:lnTo>
                <a:lnTo>
                  <a:pt x="16217" y="1024"/>
                </a:lnTo>
                <a:lnTo>
                  <a:pt x="16273" y="1043"/>
                </a:lnTo>
                <a:lnTo>
                  <a:pt x="16347" y="1043"/>
                </a:lnTo>
                <a:lnTo>
                  <a:pt x="16403" y="1024"/>
                </a:lnTo>
                <a:lnTo>
                  <a:pt x="16478" y="1005"/>
                </a:lnTo>
                <a:lnTo>
                  <a:pt x="16590" y="912"/>
                </a:lnTo>
                <a:lnTo>
                  <a:pt x="16627" y="856"/>
                </a:lnTo>
                <a:lnTo>
                  <a:pt x="16664" y="801"/>
                </a:lnTo>
                <a:lnTo>
                  <a:pt x="16683" y="726"/>
                </a:lnTo>
                <a:lnTo>
                  <a:pt x="16683" y="670"/>
                </a:lnTo>
                <a:lnTo>
                  <a:pt x="16664" y="596"/>
                </a:lnTo>
                <a:lnTo>
                  <a:pt x="16645" y="521"/>
                </a:lnTo>
                <a:lnTo>
                  <a:pt x="16608" y="465"/>
                </a:lnTo>
                <a:lnTo>
                  <a:pt x="16552" y="410"/>
                </a:lnTo>
                <a:lnTo>
                  <a:pt x="16496" y="372"/>
                </a:lnTo>
                <a:lnTo>
                  <a:pt x="16422" y="354"/>
                </a:lnTo>
                <a:lnTo>
                  <a:pt x="16347" y="335"/>
                </a:lnTo>
                <a:close/>
                <a:moveTo>
                  <a:pt x="84527" y="540"/>
                </a:moveTo>
                <a:lnTo>
                  <a:pt x="84490" y="559"/>
                </a:lnTo>
                <a:lnTo>
                  <a:pt x="84434" y="577"/>
                </a:lnTo>
                <a:lnTo>
                  <a:pt x="84397" y="614"/>
                </a:lnTo>
                <a:lnTo>
                  <a:pt x="84359" y="708"/>
                </a:lnTo>
                <a:lnTo>
                  <a:pt x="84341" y="801"/>
                </a:lnTo>
                <a:lnTo>
                  <a:pt x="84359" y="894"/>
                </a:lnTo>
                <a:lnTo>
                  <a:pt x="84397" y="987"/>
                </a:lnTo>
                <a:lnTo>
                  <a:pt x="84434" y="1024"/>
                </a:lnTo>
                <a:lnTo>
                  <a:pt x="84490" y="1043"/>
                </a:lnTo>
                <a:lnTo>
                  <a:pt x="84527" y="1061"/>
                </a:lnTo>
                <a:lnTo>
                  <a:pt x="84601" y="1080"/>
                </a:lnTo>
                <a:lnTo>
                  <a:pt x="84657" y="1061"/>
                </a:lnTo>
                <a:lnTo>
                  <a:pt x="84713" y="1043"/>
                </a:lnTo>
                <a:lnTo>
                  <a:pt x="84750" y="1024"/>
                </a:lnTo>
                <a:lnTo>
                  <a:pt x="84787" y="987"/>
                </a:lnTo>
                <a:lnTo>
                  <a:pt x="84843" y="894"/>
                </a:lnTo>
                <a:lnTo>
                  <a:pt x="84862" y="801"/>
                </a:lnTo>
                <a:lnTo>
                  <a:pt x="84843" y="708"/>
                </a:lnTo>
                <a:lnTo>
                  <a:pt x="84787" y="614"/>
                </a:lnTo>
                <a:lnTo>
                  <a:pt x="84750" y="577"/>
                </a:lnTo>
                <a:lnTo>
                  <a:pt x="84713" y="559"/>
                </a:lnTo>
                <a:lnTo>
                  <a:pt x="84657" y="540"/>
                </a:lnTo>
                <a:close/>
                <a:moveTo>
                  <a:pt x="6796" y="447"/>
                </a:moveTo>
                <a:lnTo>
                  <a:pt x="6722" y="465"/>
                </a:lnTo>
                <a:lnTo>
                  <a:pt x="6666" y="484"/>
                </a:lnTo>
                <a:lnTo>
                  <a:pt x="6592" y="521"/>
                </a:lnTo>
                <a:lnTo>
                  <a:pt x="6554" y="559"/>
                </a:lnTo>
                <a:lnTo>
                  <a:pt x="6517" y="614"/>
                </a:lnTo>
                <a:lnTo>
                  <a:pt x="6480" y="670"/>
                </a:lnTo>
                <a:lnTo>
                  <a:pt x="6461" y="745"/>
                </a:lnTo>
                <a:lnTo>
                  <a:pt x="6480" y="819"/>
                </a:lnTo>
                <a:lnTo>
                  <a:pt x="6517" y="931"/>
                </a:lnTo>
                <a:lnTo>
                  <a:pt x="6573" y="1024"/>
                </a:lnTo>
                <a:lnTo>
                  <a:pt x="6685" y="1080"/>
                </a:lnTo>
                <a:lnTo>
                  <a:pt x="6741" y="1099"/>
                </a:lnTo>
                <a:lnTo>
                  <a:pt x="6852" y="1099"/>
                </a:lnTo>
                <a:lnTo>
                  <a:pt x="6927" y="1061"/>
                </a:lnTo>
                <a:lnTo>
                  <a:pt x="6983" y="1024"/>
                </a:lnTo>
                <a:lnTo>
                  <a:pt x="7038" y="987"/>
                </a:lnTo>
                <a:lnTo>
                  <a:pt x="7076" y="931"/>
                </a:lnTo>
                <a:lnTo>
                  <a:pt x="7094" y="875"/>
                </a:lnTo>
                <a:lnTo>
                  <a:pt x="7113" y="801"/>
                </a:lnTo>
                <a:lnTo>
                  <a:pt x="7113" y="726"/>
                </a:lnTo>
                <a:lnTo>
                  <a:pt x="7076" y="614"/>
                </a:lnTo>
                <a:lnTo>
                  <a:pt x="7001" y="540"/>
                </a:lnTo>
                <a:lnTo>
                  <a:pt x="6908" y="465"/>
                </a:lnTo>
                <a:lnTo>
                  <a:pt x="6852" y="447"/>
                </a:lnTo>
                <a:close/>
                <a:moveTo>
                  <a:pt x="11507" y="465"/>
                </a:moveTo>
                <a:lnTo>
                  <a:pt x="11432" y="484"/>
                </a:lnTo>
                <a:lnTo>
                  <a:pt x="11358" y="484"/>
                </a:lnTo>
                <a:lnTo>
                  <a:pt x="11283" y="503"/>
                </a:lnTo>
                <a:lnTo>
                  <a:pt x="11228" y="540"/>
                </a:lnTo>
                <a:lnTo>
                  <a:pt x="11172" y="596"/>
                </a:lnTo>
                <a:lnTo>
                  <a:pt x="11134" y="652"/>
                </a:lnTo>
                <a:lnTo>
                  <a:pt x="11116" y="708"/>
                </a:lnTo>
                <a:lnTo>
                  <a:pt x="11097" y="782"/>
                </a:lnTo>
                <a:lnTo>
                  <a:pt x="11097" y="838"/>
                </a:lnTo>
                <a:lnTo>
                  <a:pt x="11116" y="912"/>
                </a:lnTo>
                <a:lnTo>
                  <a:pt x="11153" y="968"/>
                </a:lnTo>
                <a:lnTo>
                  <a:pt x="11190" y="1024"/>
                </a:lnTo>
                <a:lnTo>
                  <a:pt x="11246" y="1061"/>
                </a:lnTo>
                <a:lnTo>
                  <a:pt x="11321" y="1099"/>
                </a:lnTo>
                <a:lnTo>
                  <a:pt x="11376" y="1117"/>
                </a:lnTo>
                <a:lnTo>
                  <a:pt x="11451" y="1117"/>
                </a:lnTo>
                <a:lnTo>
                  <a:pt x="11581" y="1099"/>
                </a:lnTo>
                <a:lnTo>
                  <a:pt x="11637" y="1061"/>
                </a:lnTo>
                <a:lnTo>
                  <a:pt x="11693" y="1024"/>
                </a:lnTo>
                <a:lnTo>
                  <a:pt x="11749" y="987"/>
                </a:lnTo>
                <a:lnTo>
                  <a:pt x="11786" y="931"/>
                </a:lnTo>
                <a:lnTo>
                  <a:pt x="11823" y="875"/>
                </a:lnTo>
                <a:lnTo>
                  <a:pt x="11823" y="801"/>
                </a:lnTo>
                <a:lnTo>
                  <a:pt x="11842" y="745"/>
                </a:lnTo>
                <a:lnTo>
                  <a:pt x="11823" y="670"/>
                </a:lnTo>
                <a:lnTo>
                  <a:pt x="11805" y="614"/>
                </a:lnTo>
                <a:lnTo>
                  <a:pt x="11767" y="559"/>
                </a:lnTo>
                <a:lnTo>
                  <a:pt x="11730" y="503"/>
                </a:lnTo>
                <a:lnTo>
                  <a:pt x="11656" y="484"/>
                </a:lnTo>
                <a:lnTo>
                  <a:pt x="11581" y="465"/>
                </a:lnTo>
                <a:close/>
                <a:moveTo>
                  <a:pt x="2142" y="410"/>
                </a:moveTo>
                <a:lnTo>
                  <a:pt x="1993" y="484"/>
                </a:lnTo>
                <a:lnTo>
                  <a:pt x="1881" y="559"/>
                </a:lnTo>
                <a:lnTo>
                  <a:pt x="1825" y="614"/>
                </a:lnTo>
                <a:lnTo>
                  <a:pt x="1788" y="689"/>
                </a:lnTo>
                <a:lnTo>
                  <a:pt x="1770" y="745"/>
                </a:lnTo>
                <a:lnTo>
                  <a:pt x="1770" y="838"/>
                </a:lnTo>
                <a:lnTo>
                  <a:pt x="1788" y="912"/>
                </a:lnTo>
                <a:lnTo>
                  <a:pt x="1825" y="968"/>
                </a:lnTo>
                <a:lnTo>
                  <a:pt x="1863" y="1043"/>
                </a:lnTo>
                <a:lnTo>
                  <a:pt x="1918" y="1080"/>
                </a:lnTo>
                <a:lnTo>
                  <a:pt x="1993" y="1117"/>
                </a:lnTo>
                <a:lnTo>
                  <a:pt x="2049" y="1154"/>
                </a:lnTo>
                <a:lnTo>
                  <a:pt x="2123" y="1154"/>
                </a:lnTo>
                <a:lnTo>
                  <a:pt x="2216" y="1136"/>
                </a:lnTo>
                <a:lnTo>
                  <a:pt x="2347" y="1080"/>
                </a:lnTo>
                <a:lnTo>
                  <a:pt x="2458" y="987"/>
                </a:lnTo>
                <a:lnTo>
                  <a:pt x="2496" y="931"/>
                </a:lnTo>
                <a:lnTo>
                  <a:pt x="2533" y="875"/>
                </a:lnTo>
                <a:lnTo>
                  <a:pt x="2552" y="801"/>
                </a:lnTo>
                <a:lnTo>
                  <a:pt x="2552" y="726"/>
                </a:lnTo>
                <a:lnTo>
                  <a:pt x="2533" y="652"/>
                </a:lnTo>
                <a:lnTo>
                  <a:pt x="2514" y="577"/>
                </a:lnTo>
                <a:lnTo>
                  <a:pt x="2458" y="521"/>
                </a:lnTo>
                <a:lnTo>
                  <a:pt x="2421" y="465"/>
                </a:lnTo>
                <a:lnTo>
                  <a:pt x="2347" y="428"/>
                </a:lnTo>
                <a:lnTo>
                  <a:pt x="2291" y="410"/>
                </a:lnTo>
                <a:close/>
                <a:moveTo>
                  <a:pt x="32359" y="223"/>
                </a:moveTo>
                <a:lnTo>
                  <a:pt x="32285" y="261"/>
                </a:lnTo>
                <a:lnTo>
                  <a:pt x="32229" y="317"/>
                </a:lnTo>
                <a:lnTo>
                  <a:pt x="32191" y="372"/>
                </a:lnTo>
                <a:lnTo>
                  <a:pt x="32136" y="428"/>
                </a:lnTo>
                <a:lnTo>
                  <a:pt x="32061" y="465"/>
                </a:lnTo>
                <a:lnTo>
                  <a:pt x="32024" y="503"/>
                </a:lnTo>
                <a:lnTo>
                  <a:pt x="31987" y="559"/>
                </a:lnTo>
                <a:lnTo>
                  <a:pt x="31949" y="614"/>
                </a:lnTo>
                <a:lnTo>
                  <a:pt x="31931" y="670"/>
                </a:lnTo>
                <a:lnTo>
                  <a:pt x="31931" y="745"/>
                </a:lnTo>
                <a:lnTo>
                  <a:pt x="31949" y="819"/>
                </a:lnTo>
                <a:lnTo>
                  <a:pt x="31968" y="894"/>
                </a:lnTo>
                <a:lnTo>
                  <a:pt x="32005" y="950"/>
                </a:lnTo>
                <a:lnTo>
                  <a:pt x="32098" y="1061"/>
                </a:lnTo>
                <a:lnTo>
                  <a:pt x="32229" y="1136"/>
                </a:lnTo>
                <a:lnTo>
                  <a:pt x="32285" y="1173"/>
                </a:lnTo>
                <a:lnTo>
                  <a:pt x="32508" y="1173"/>
                </a:lnTo>
                <a:lnTo>
                  <a:pt x="32638" y="1117"/>
                </a:lnTo>
                <a:lnTo>
                  <a:pt x="32750" y="1043"/>
                </a:lnTo>
                <a:lnTo>
                  <a:pt x="32806" y="987"/>
                </a:lnTo>
                <a:lnTo>
                  <a:pt x="32824" y="912"/>
                </a:lnTo>
                <a:lnTo>
                  <a:pt x="32880" y="782"/>
                </a:lnTo>
                <a:lnTo>
                  <a:pt x="32880" y="633"/>
                </a:lnTo>
                <a:lnTo>
                  <a:pt x="32843" y="503"/>
                </a:lnTo>
                <a:lnTo>
                  <a:pt x="32806" y="410"/>
                </a:lnTo>
                <a:lnTo>
                  <a:pt x="32750" y="354"/>
                </a:lnTo>
                <a:lnTo>
                  <a:pt x="32694" y="298"/>
                </a:lnTo>
                <a:lnTo>
                  <a:pt x="32620" y="261"/>
                </a:lnTo>
                <a:lnTo>
                  <a:pt x="32527" y="223"/>
                </a:lnTo>
                <a:close/>
                <a:moveTo>
                  <a:pt x="91509" y="2029"/>
                </a:moveTo>
                <a:lnTo>
                  <a:pt x="91453" y="2048"/>
                </a:lnTo>
                <a:lnTo>
                  <a:pt x="91397" y="2067"/>
                </a:lnTo>
                <a:lnTo>
                  <a:pt x="91360" y="2104"/>
                </a:lnTo>
                <a:lnTo>
                  <a:pt x="91285" y="2216"/>
                </a:lnTo>
                <a:lnTo>
                  <a:pt x="91267" y="2271"/>
                </a:lnTo>
                <a:lnTo>
                  <a:pt x="91267" y="2327"/>
                </a:lnTo>
                <a:lnTo>
                  <a:pt x="91267" y="2383"/>
                </a:lnTo>
                <a:lnTo>
                  <a:pt x="91285" y="2439"/>
                </a:lnTo>
                <a:lnTo>
                  <a:pt x="91322" y="2495"/>
                </a:lnTo>
                <a:lnTo>
                  <a:pt x="91360" y="2532"/>
                </a:lnTo>
                <a:lnTo>
                  <a:pt x="91453" y="2588"/>
                </a:lnTo>
                <a:lnTo>
                  <a:pt x="91564" y="2625"/>
                </a:lnTo>
                <a:lnTo>
                  <a:pt x="91620" y="2625"/>
                </a:lnTo>
                <a:lnTo>
                  <a:pt x="91676" y="2607"/>
                </a:lnTo>
                <a:lnTo>
                  <a:pt x="91732" y="2569"/>
                </a:lnTo>
                <a:lnTo>
                  <a:pt x="91788" y="2532"/>
                </a:lnTo>
                <a:lnTo>
                  <a:pt x="91825" y="2476"/>
                </a:lnTo>
                <a:lnTo>
                  <a:pt x="91844" y="2439"/>
                </a:lnTo>
                <a:lnTo>
                  <a:pt x="91862" y="2365"/>
                </a:lnTo>
                <a:lnTo>
                  <a:pt x="91862" y="2309"/>
                </a:lnTo>
                <a:lnTo>
                  <a:pt x="91862" y="2253"/>
                </a:lnTo>
                <a:lnTo>
                  <a:pt x="91844" y="2197"/>
                </a:lnTo>
                <a:lnTo>
                  <a:pt x="91769" y="2104"/>
                </a:lnTo>
                <a:lnTo>
                  <a:pt x="91676" y="2048"/>
                </a:lnTo>
                <a:lnTo>
                  <a:pt x="91564" y="2029"/>
                </a:lnTo>
                <a:close/>
                <a:moveTo>
                  <a:pt x="727" y="2122"/>
                </a:moveTo>
                <a:lnTo>
                  <a:pt x="634" y="2141"/>
                </a:lnTo>
                <a:lnTo>
                  <a:pt x="541" y="2197"/>
                </a:lnTo>
                <a:lnTo>
                  <a:pt x="504" y="2234"/>
                </a:lnTo>
                <a:lnTo>
                  <a:pt x="485" y="2271"/>
                </a:lnTo>
                <a:lnTo>
                  <a:pt x="466" y="2327"/>
                </a:lnTo>
                <a:lnTo>
                  <a:pt x="448" y="2383"/>
                </a:lnTo>
                <a:lnTo>
                  <a:pt x="466" y="2458"/>
                </a:lnTo>
                <a:lnTo>
                  <a:pt x="485" y="2513"/>
                </a:lnTo>
                <a:lnTo>
                  <a:pt x="504" y="2551"/>
                </a:lnTo>
                <a:lnTo>
                  <a:pt x="541" y="2588"/>
                </a:lnTo>
                <a:lnTo>
                  <a:pt x="634" y="2644"/>
                </a:lnTo>
                <a:lnTo>
                  <a:pt x="820" y="2644"/>
                </a:lnTo>
                <a:lnTo>
                  <a:pt x="913" y="2588"/>
                </a:lnTo>
                <a:lnTo>
                  <a:pt x="950" y="2551"/>
                </a:lnTo>
                <a:lnTo>
                  <a:pt x="969" y="2513"/>
                </a:lnTo>
                <a:lnTo>
                  <a:pt x="988" y="2458"/>
                </a:lnTo>
                <a:lnTo>
                  <a:pt x="988" y="2383"/>
                </a:lnTo>
                <a:lnTo>
                  <a:pt x="988" y="2327"/>
                </a:lnTo>
                <a:lnTo>
                  <a:pt x="969" y="2271"/>
                </a:lnTo>
                <a:lnTo>
                  <a:pt x="950" y="2234"/>
                </a:lnTo>
                <a:lnTo>
                  <a:pt x="913" y="2197"/>
                </a:lnTo>
                <a:lnTo>
                  <a:pt x="820" y="2141"/>
                </a:lnTo>
                <a:lnTo>
                  <a:pt x="727" y="2122"/>
                </a:lnTo>
                <a:close/>
                <a:moveTo>
                  <a:pt x="690" y="3537"/>
                </a:moveTo>
                <a:lnTo>
                  <a:pt x="597" y="3575"/>
                </a:lnTo>
                <a:lnTo>
                  <a:pt x="541" y="3612"/>
                </a:lnTo>
                <a:lnTo>
                  <a:pt x="504" y="3649"/>
                </a:lnTo>
                <a:lnTo>
                  <a:pt x="448" y="3761"/>
                </a:lnTo>
                <a:lnTo>
                  <a:pt x="429" y="3817"/>
                </a:lnTo>
                <a:lnTo>
                  <a:pt x="429" y="3873"/>
                </a:lnTo>
                <a:lnTo>
                  <a:pt x="448" y="3928"/>
                </a:lnTo>
                <a:lnTo>
                  <a:pt x="466" y="3984"/>
                </a:lnTo>
                <a:lnTo>
                  <a:pt x="504" y="4022"/>
                </a:lnTo>
                <a:lnTo>
                  <a:pt x="541" y="4059"/>
                </a:lnTo>
                <a:lnTo>
                  <a:pt x="652" y="4115"/>
                </a:lnTo>
                <a:lnTo>
                  <a:pt x="820" y="4115"/>
                </a:lnTo>
                <a:lnTo>
                  <a:pt x="876" y="4077"/>
                </a:lnTo>
                <a:lnTo>
                  <a:pt x="913" y="4040"/>
                </a:lnTo>
                <a:lnTo>
                  <a:pt x="950" y="4003"/>
                </a:lnTo>
                <a:lnTo>
                  <a:pt x="988" y="3947"/>
                </a:lnTo>
                <a:lnTo>
                  <a:pt x="1006" y="3891"/>
                </a:lnTo>
                <a:lnTo>
                  <a:pt x="1006" y="3835"/>
                </a:lnTo>
                <a:lnTo>
                  <a:pt x="1006" y="3780"/>
                </a:lnTo>
                <a:lnTo>
                  <a:pt x="988" y="3724"/>
                </a:lnTo>
                <a:lnTo>
                  <a:pt x="969" y="3668"/>
                </a:lnTo>
                <a:lnTo>
                  <a:pt x="894" y="3593"/>
                </a:lnTo>
                <a:lnTo>
                  <a:pt x="801" y="3556"/>
                </a:lnTo>
                <a:lnTo>
                  <a:pt x="690" y="3537"/>
                </a:lnTo>
                <a:close/>
                <a:moveTo>
                  <a:pt x="91564" y="3705"/>
                </a:moveTo>
                <a:lnTo>
                  <a:pt x="91434" y="3742"/>
                </a:lnTo>
                <a:lnTo>
                  <a:pt x="91378" y="3761"/>
                </a:lnTo>
                <a:lnTo>
                  <a:pt x="91322" y="3798"/>
                </a:lnTo>
                <a:lnTo>
                  <a:pt x="91285" y="3854"/>
                </a:lnTo>
                <a:lnTo>
                  <a:pt x="91248" y="3910"/>
                </a:lnTo>
                <a:lnTo>
                  <a:pt x="91229" y="3966"/>
                </a:lnTo>
                <a:lnTo>
                  <a:pt x="91211" y="4059"/>
                </a:lnTo>
                <a:lnTo>
                  <a:pt x="91229" y="4133"/>
                </a:lnTo>
                <a:lnTo>
                  <a:pt x="91248" y="4208"/>
                </a:lnTo>
                <a:lnTo>
                  <a:pt x="91285" y="4264"/>
                </a:lnTo>
                <a:lnTo>
                  <a:pt x="91322" y="4301"/>
                </a:lnTo>
                <a:lnTo>
                  <a:pt x="91378" y="4338"/>
                </a:lnTo>
                <a:lnTo>
                  <a:pt x="91434" y="4375"/>
                </a:lnTo>
                <a:lnTo>
                  <a:pt x="91564" y="4394"/>
                </a:lnTo>
                <a:lnTo>
                  <a:pt x="91695" y="4375"/>
                </a:lnTo>
                <a:lnTo>
                  <a:pt x="91751" y="4338"/>
                </a:lnTo>
                <a:lnTo>
                  <a:pt x="91806" y="4301"/>
                </a:lnTo>
                <a:lnTo>
                  <a:pt x="91862" y="4264"/>
                </a:lnTo>
                <a:lnTo>
                  <a:pt x="91881" y="4208"/>
                </a:lnTo>
                <a:lnTo>
                  <a:pt x="91918" y="4133"/>
                </a:lnTo>
                <a:lnTo>
                  <a:pt x="91918" y="4059"/>
                </a:lnTo>
                <a:lnTo>
                  <a:pt x="91918" y="3966"/>
                </a:lnTo>
                <a:lnTo>
                  <a:pt x="91881" y="3910"/>
                </a:lnTo>
                <a:lnTo>
                  <a:pt x="91862" y="3854"/>
                </a:lnTo>
                <a:lnTo>
                  <a:pt x="91806" y="3798"/>
                </a:lnTo>
                <a:lnTo>
                  <a:pt x="91751" y="3761"/>
                </a:lnTo>
                <a:lnTo>
                  <a:pt x="91695" y="3742"/>
                </a:lnTo>
                <a:lnTo>
                  <a:pt x="91564" y="3705"/>
                </a:lnTo>
                <a:close/>
                <a:moveTo>
                  <a:pt x="783" y="5269"/>
                </a:moveTo>
                <a:lnTo>
                  <a:pt x="727" y="5288"/>
                </a:lnTo>
                <a:lnTo>
                  <a:pt x="690" y="5306"/>
                </a:lnTo>
                <a:lnTo>
                  <a:pt x="652" y="5362"/>
                </a:lnTo>
                <a:lnTo>
                  <a:pt x="634" y="5399"/>
                </a:lnTo>
                <a:lnTo>
                  <a:pt x="615" y="5437"/>
                </a:lnTo>
                <a:lnTo>
                  <a:pt x="615" y="5455"/>
                </a:lnTo>
                <a:lnTo>
                  <a:pt x="597" y="5455"/>
                </a:lnTo>
                <a:lnTo>
                  <a:pt x="578" y="5474"/>
                </a:lnTo>
                <a:lnTo>
                  <a:pt x="504" y="5548"/>
                </a:lnTo>
                <a:lnTo>
                  <a:pt x="466" y="5623"/>
                </a:lnTo>
                <a:lnTo>
                  <a:pt x="466" y="5716"/>
                </a:lnTo>
                <a:lnTo>
                  <a:pt x="504" y="5809"/>
                </a:lnTo>
                <a:lnTo>
                  <a:pt x="559" y="5883"/>
                </a:lnTo>
                <a:lnTo>
                  <a:pt x="652" y="5939"/>
                </a:lnTo>
                <a:lnTo>
                  <a:pt x="746" y="5939"/>
                </a:lnTo>
                <a:lnTo>
                  <a:pt x="857" y="5921"/>
                </a:lnTo>
                <a:lnTo>
                  <a:pt x="932" y="5883"/>
                </a:lnTo>
                <a:lnTo>
                  <a:pt x="988" y="5809"/>
                </a:lnTo>
                <a:lnTo>
                  <a:pt x="1025" y="5716"/>
                </a:lnTo>
                <a:lnTo>
                  <a:pt x="1043" y="5623"/>
                </a:lnTo>
                <a:lnTo>
                  <a:pt x="1043" y="5530"/>
                </a:lnTo>
                <a:lnTo>
                  <a:pt x="1025" y="5437"/>
                </a:lnTo>
                <a:lnTo>
                  <a:pt x="969" y="5362"/>
                </a:lnTo>
                <a:lnTo>
                  <a:pt x="913" y="5306"/>
                </a:lnTo>
                <a:lnTo>
                  <a:pt x="857" y="5269"/>
                </a:lnTo>
                <a:close/>
                <a:moveTo>
                  <a:pt x="91583" y="5474"/>
                </a:moveTo>
                <a:lnTo>
                  <a:pt x="91527" y="5492"/>
                </a:lnTo>
                <a:lnTo>
                  <a:pt x="91471" y="5530"/>
                </a:lnTo>
                <a:lnTo>
                  <a:pt x="91416" y="5567"/>
                </a:lnTo>
                <a:lnTo>
                  <a:pt x="91378" y="5623"/>
                </a:lnTo>
                <a:lnTo>
                  <a:pt x="91360" y="5697"/>
                </a:lnTo>
                <a:lnTo>
                  <a:pt x="91341" y="5753"/>
                </a:lnTo>
                <a:lnTo>
                  <a:pt x="91341" y="5827"/>
                </a:lnTo>
                <a:lnTo>
                  <a:pt x="91360" y="5883"/>
                </a:lnTo>
                <a:lnTo>
                  <a:pt x="91378" y="5939"/>
                </a:lnTo>
                <a:lnTo>
                  <a:pt x="91453" y="6014"/>
                </a:lnTo>
                <a:lnTo>
                  <a:pt x="91546" y="6088"/>
                </a:lnTo>
                <a:lnTo>
                  <a:pt x="91658" y="6107"/>
                </a:lnTo>
                <a:lnTo>
                  <a:pt x="91713" y="6088"/>
                </a:lnTo>
                <a:lnTo>
                  <a:pt x="91788" y="6070"/>
                </a:lnTo>
                <a:lnTo>
                  <a:pt x="91844" y="6032"/>
                </a:lnTo>
                <a:lnTo>
                  <a:pt x="91900" y="5995"/>
                </a:lnTo>
                <a:lnTo>
                  <a:pt x="91937" y="5939"/>
                </a:lnTo>
                <a:lnTo>
                  <a:pt x="91955" y="5883"/>
                </a:lnTo>
                <a:lnTo>
                  <a:pt x="91974" y="5809"/>
                </a:lnTo>
                <a:lnTo>
                  <a:pt x="91974" y="5734"/>
                </a:lnTo>
                <a:lnTo>
                  <a:pt x="91955" y="5679"/>
                </a:lnTo>
                <a:lnTo>
                  <a:pt x="91937" y="5641"/>
                </a:lnTo>
                <a:lnTo>
                  <a:pt x="91862" y="5548"/>
                </a:lnTo>
                <a:lnTo>
                  <a:pt x="91769" y="5492"/>
                </a:lnTo>
                <a:lnTo>
                  <a:pt x="91658" y="5474"/>
                </a:lnTo>
                <a:close/>
                <a:moveTo>
                  <a:pt x="708" y="6963"/>
                </a:moveTo>
                <a:lnTo>
                  <a:pt x="652" y="6982"/>
                </a:lnTo>
                <a:lnTo>
                  <a:pt x="578" y="7000"/>
                </a:lnTo>
                <a:lnTo>
                  <a:pt x="504" y="7038"/>
                </a:lnTo>
                <a:lnTo>
                  <a:pt x="448" y="7075"/>
                </a:lnTo>
                <a:lnTo>
                  <a:pt x="392" y="7131"/>
                </a:lnTo>
                <a:lnTo>
                  <a:pt x="355" y="7187"/>
                </a:lnTo>
                <a:lnTo>
                  <a:pt x="336" y="7261"/>
                </a:lnTo>
                <a:lnTo>
                  <a:pt x="317" y="7317"/>
                </a:lnTo>
                <a:lnTo>
                  <a:pt x="317" y="7391"/>
                </a:lnTo>
                <a:lnTo>
                  <a:pt x="317" y="7447"/>
                </a:lnTo>
                <a:lnTo>
                  <a:pt x="355" y="7503"/>
                </a:lnTo>
                <a:lnTo>
                  <a:pt x="373" y="7559"/>
                </a:lnTo>
                <a:lnTo>
                  <a:pt x="429" y="7615"/>
                </a:lnTo>
                <a:lnTo>
                  <a:pt x="466" y="7652"/>
                </a:lnTo>
                <a:lnTo>
                  <a:pt x="541" y="7689"/>
                </a:lnTo>
                <a:lnTo>
                  <a:pt x="597" y="7708"/>
                </a:lnTo>
                <a:lnTo>
                  <a:pt x="671" y="7727"/>
                </a:lnTo>
                <a:lnTo>
                  <a:pt x="746" y="7708"/>
                </a:lnTo>
                <a:lnTo>
                  <a:pt x="801" y="7689"/>
                </a:lnTo>
                <a:lnTo>
                  <a:pt x="876" y="7671"/>
                </a:lnTo>
                <a:lnTo>
                  <a:pt x="932" y="7615"/>
                </a:lnTo>
                <a:lnTo>
                  <a:pt x="969" y="7559"/>
                </a:lnTo>
                <a:lnTo>
                  <a:pt x="1006" y="7503"/>
                </a:lnTo>
                <a:lnTo>
                  <a:pt x="1025" y="7429"/>
                </a:lnTo>
                <a:lnTo>
                  <a:pt x="1025" y="7354"/>
                </a:lnTo>
                <a:lnTo>
                  <a:pt x="1025" y="7261"/>
                </a:lnTo>
                <a:lnTo>
                  <a:pt x="1006" y="7187"/>
                </a:lnTo>
                <a:lnTo>
                  <a:pt x="969" y="7112"/>
                </a:lnTo>
                <a:lnTo>
                  <a:pt x="913" y="7056"/>
                </a:lnTo>
                <a:lnTo>
                  <a:pt x="857" y="7000"/>
                </a:lnTo>
                <a:lnTo>
                  <a:pt x="783" y="6982"/>
                </a:lnTo>
                <a:lnTo>
                  <a:pt x="708" y="6963"/>
                </a:lnTo>
                <a:close/>
                <a:moveTo>
                  <a:pt x="91658" y="7242"/>
                </a:moveTo>
                <a:lnTo>
                  <a:pt x="91602" y="7261"/>
                </a:lnTo>
                <a:lnTo>
                  <a:pt x="91546" y="7298"/>
                </a:lnTo>
                <a:lnTo>
                  <a:pt x="91490" y="7336"/>
                </a:lnTo>
                <a:lnTo>
                  <a:pt x="91434" y="7391"/>
                </a:lnTo>
                <a:lnTo>
                  <a:pt x="91397" y="7466"/>
                </a:lnTo>
                <a:lnTo>
                  <a:pt x="91378" y="7540"/>
                </a:lnTo>
                <a:lnTo>
                  <a:pt x="91378" y="7596"/>
                </a:lnTo>
                <a:lnTo>
                  <a:pt x="91378" y="7671"/>
                </a:lnTo>
                <a:lnTo>
                  <a:pt x="91397" y="7745"/>
                </a:lnTo>
                <a:lnTo>
                  <a:pt x="91434" y="7801"/>
                </a:lnTo>
                <a:lnTo>
                  <a:pt x="91490" y="7857"/>
                </a:lnTo>
                <a:lnTo>
                  <a:pt x="91546" y="7913"/>
                </a:lnTo>
                <a:lnTo>
                  <a:pt x="91602" y="7931"/>
                </a:lnTo>
                <a:lnTo>
                  <a:pt x="91676" y="7950"/>
                </a:lnTo>
                <a:lnTo>
                  <a:pt x="91751" y="7969"/>
                </a:lnTo>
                <a:lnTo>
                  <a:pt x="91806" y="7950"/>
                </a:lnTo>
                <a:lnTo>
                  <a:pt x="91881" y="7931"/>
                </a:lnTo>
                <a:lnTo>
                  <a:pt x="91937" y="7913"/>
                </a:lnTo>
                <a:lnTo>
                  <a:pt x="91993" y="7857"/>
                </a:lnTo>
                <a:lnTo>
                  <a:pt x="92049" y="7801"/>
                </a:lnTo>
                <a:lnTo>
                  <a:pt x="92086" y="7745"/>
                </a:lnTo>
                <a:lnTo>
                  <a:pt x="92104" y="7671"/>
                </a:lnTo>
                <a:lnTo>
                  <a:pt x="92104" y="7596"/>
                </a:lnTo>
                <a:lnTo>
                  <a:pt x="92104" y="7522"/>
                </a:lnTo>
                <a:lnTo>
                  <a:pt x="92067" y="7466"/>
                </a:lnTo>
                <a:lnTo>
                  <a:pt x="92049" y="7391"/>
                </a:lnTo>
                <a:lnTo>
                  <a:pt x="91993" y="7336"/>
                </a:lnTo>
                <a:lnTo>
                  <a:pt x="91937" y="7298"/>
                </a:lnTo>
                <a:lnTo>
                  <a:pt x="91862" y="7261"/>
                </a:lnTo>
                <a:lnTo>
                  <a:pt x="91806" y="7242"/>
                </a:lnTo>
                <a:close/>
                <a:moveTo>
                  <a:pt x="91304" y="9030"/>
                </a:moveTo>
                <a:lnTo>
                  <a:pt x="91211" y="9048"/>
                </a:lnTo>
                <a:lnTo>
                  <a:pt x="91118" y="9104"/>
                </a:lnTo>
                <a:lnTo>
                  <a:pt x="91080" y="9142"/>
                </a:lnTo>
                <a:lnTo>
                  <a:pt x="91062" y="9179"/>
                </a:lnTo>
                <a:lnTo>
                  <a:pt x="91043" y="9235"/>
                </a:lnTo>
                <a:lnTo>
                  <a:pt x="91043" y="9290"/>
                </a:lnTo>
                <a:lnTo>
                  <a:pt x="91043" y="9365"/>
                </a:lnTo>
                <a:lnTo>
                  <a:pt x="91062" y="9421"/>
                </a:lnTo>
                <a:lnTo>
                  <a:pt x="91080" y="9458"/>
                </a:lnTo>
                <a:lnTo>
                  <a:pt x="91118" y="9495"/>
                </a:lnTo>
                <a:lnTo>
                  <a:pt x="91211" y="9551"/>
                </a:lnTo>
                <a:lnTo>
                  <a:pt x="91416" y="9551"/>
                </a:lnTo>
                <a:lnTo>
                  <a:pt x="91490" y="9495"/>
                </a:lnTo>
                <a:lnTo>
                  <a:pt x="91527" y="9458"/>
                </a:lnTo>
                <a:lnTo>
                  <a:pt x="91546" y="9421"/>
                </a:lnTo>
                <a:lnTo>
                  <a:pt x="91564" y="9365"/>
                </a:lnTo>
                <a:lnTo>
                  <a:pt x="91583" y="9290"/>
                </a:lnTo>
                <a:lnTo>
                  <a:pt x="91564" y="9235"/>
                </a:lnTo>
                <a:lnTo>
                  <a:pt x="91546" y="9179"/>
                </a:lnTo>
                <a:lnTo>
                  <a:pt x="91527" y="9142"/>
                </a:lnTo>
                <a:lnTo>
                  <a:pt x="91490" y="9104"/>
                </a:lnTo>
                <a:lnTo>
                  <a:pt x="91416" y="9048"/>
                </a:lnTo>
                <a:lnTo>
                  <a:pt x="91304" y="9030"/>
                </a:lnTo>
                <a:close/>
                <a:moveTo>
                  <a:pt x="429" y="8955"/>
                </a:moveTo>
                <a:lnTo>
                  <a:pt x="373" y="8993"/>
                </a:lnTo>
                <a:lnTo>
                  <a:pt x="317" y="9030"/>
                </a:lnTo>
                <a:lnTo>
                  <a:pt x="243" y="9104"/>
                </a:lnTo>
                <a:lnTo>
                  <a:pt x="206" y="9216"/>
                </a:lnTo>
                <a:lnTo>
                  <a:pt x="206" y="9328"/>
                </a:lnTo>
                <a:lnTo>
                  <a:pt x="261" y="9439"/>
                </a:lnTo>
                <a:lnTo>
                  <a:pt x="299" y="9477"/>
                </a:lnTo>
                <a:lnTo>
                  <a:pt x="336" y="9514"/>
                </a:lnTo>
                <a:lnTo>
                  <a:pt x="392" y="9551"/>
                </a:lnTo>
                <a:lnTo>
                  <a:pt x="448" y="9570"/>
                </a:lnTo>
                <a:lnTo>
                  <a:pt x="578" y="9570"/>
                </a:lnTo>
                <a:lnTo>
                  <a:pt x="634" y="9551"/>
                </a:lnTo>
                <a:lnTo>
                  <a:pt x="690" y="9514"/>
                </a:lnTo>
                <a:lnTo>
                  <a:pt x="727" y="9477"/>
                </a:lnTo>
                <a:lnTo>
                  <a:pt x="764" y="9421"/>
                </a:lnTo>
                <a:lnTo>
                  <a:pt x="801" y="9365"/>
                </a:lnTo>
                <a:lnTo>
                  <a:pt x="820" y="9309"/>
                </a:lnTo>
                <a:lnTo>
                  <a:pt x="820" y="9253"/>
                </a:lnTo>
                <a:lnTo>
                  <a:pt x="820" y="9197"/>
                </a:lnTo>
                <a:lnTo>
                  <a:pt x="801" y="9123"/>
                </a:lnTo>
                <a:lnTo>
                  <a:pt x="764" y="9067"/>
                </a:lnTo>
                <a:lnTo>
                  <a:pt x="727" y="9030"/>
                </a:lnTo>
                <a:lnTo>
                  <a:pt x="671" y="8993"/>
                </a:lnTo>
                <a:lnTo>
                  <a:pt x="615" y="8974"/>
                </a:lnTo>
                <a:lnTo>
                  <a:pt x="559" y="8955"/>
                </a:lnTo>
                <a:close/>
                <a:moveTo>
                  <a:pt x="671" y="10501"/>
                </a:moveTo>
                <a:lnTo>
                  <a:pt x="522" y="10538"/>
                </a:lnTo>
                <a:lnTo>
                  <a:pt x="448" y="10575"/>
                </a:lnTo>
                <a:lnTo>
                  <a:pt x="392" y="10612"/>
                </a:lnTo>
                <a:lnTo>
                  <a:pt x="355" y="10668"/>
                </a:lnTo>
                <a:lnTo>
                  <a:pt x="317" y="10743"/>
                </a:lnTo>
                <a:lnTo>
                  <a:pt x="299" y="10799"/>
                </a:lnTo>
                <a:lnTo>
                  <a:pt x="299" y="10873"/>
                </a:lnTo>
                <a:lnTo>
                  <a:pt x="299" y="10947"/>
                </a:lnTo>
                <a:lnTo>
                  <a:pt x="336" y="11022"/>
                </a:lnTo>
                <a:lnTo>
                  <a:pt x="355" y="11078"/>
                </a:lnTo>
                <a:lnTo>
                  <a:pt x="410" y="11134"/>
                </a:lnTo>
                <a:lnTo>
                  <a:pt x="466" y="11171"/>
                </a:lnTo>
                <a:lnTo>
                  <a:pt x="522" y="11189"/>
                </a:lnTo>
                <a:lnTo>
                  <a:pt x="578" y="11208"/>
                </a:lnTo>
                <a:lnTo>
                  <a:pt x="652" y="11227"/>
                </a:lnTo>
                <a:lnTo>
                  <a:pt x="708" y="11208"/>
                </a:lnTo>
                <a:lnTo>
                  <a:pt x="783" y="11189"/>
                </a:lnTo>
                <a:lnTo>
                  <a:pt x="839" y="11152"/>
                </a:lnTo>
                <a:lnTo>
                  <a:pt x="894" y="11096"/>
                </a:lnTo>
                <a:lnTo>
                  <a:pt x="950" y="11041"/>
                </a:lnTo>
                <a:lnTo>
                  <a:pt x="1006" y="10985"/>
                </a:lnTo>
                <a:lnTo>
                  <a:pt x="1043" y="10910"/>
                </a:lnTo>
                <a:lnTo>
                  <a:pt x="1062" y="10836"/>
                </a:lnTo>
                <a:lnTo>
                  <a:pt x="1062" y="10761"/>
                </a:lnTo>
                <a:lnTo>
                  <a:pt x="1043" y="10687"/>
                </a:lnTo>
                <a:lnTo>
                  <a:pt x="1006" y="10612"/>
                </a:lnTo>
                <a:lnTo>
                  <a:pt x="950" y="10575"/>
                </a:lnTo>
                <a:lnTo>
                  <a:pt x="894" y="10538"/>
                </a:lnTo>
                <a:lnTo>
                  <a:pt x="820" y="10519"/>
                </a:lnTo>
                <a:lnTo>
                  <a:pt x="671" y="10501"/>
                </a:lnTo>
                <a:close/>
                <a:moveTo>
                  <a:pt x="91490" y="10538"/>
                </a:moveTo>
                <a:lnTo>
                  <a:pt x="91416" y="10575"/>
                </a:lnTo>
                <a:lnTo>
                  <a:pt x="91360" y="10612"/>
                </a:lnTo>
                <a:lnTo>
                  <a:pt x="91304" y="10650"/>
                </a:lnTo>
                <a:lnTo>
                  <a:pt x="91267" y="10724"/>
                </a:lnTo>
                <a:lnTo>
                  <a:pt x="91229" y="10780"/>
                </a:lnTo>
                <a:lnTo>
                  <a:pt x="91211" y="10854"/>
                </a:lnTo>
                <a:lnTo>
                  <a:pt x="91211" y="10929"/>
                </a:lnTo>
                <a:lnTo>
                  <a:pt x="91229" y="10985"/>
                </a:lnTo>
                <a:lnTo>
                  <a:pt x="91248" y="11059"/>
                </a:lnTo>
                <a:lnTo>
                  <a:pt x="91341" y="11152"/>
                </a:lnTo>
                <a:lnTo>
                  <a:pt x="91434" y="11208"/>
                </a:lnTo>
                <a:lnTo>
                  <a:pt x="91509" y="11227"/>
                </a:lnTo>
                <a:lnTo>
                  <a:pt x="91564" y="11245"/>
                </a:lnTo>
                <a:lnTo>
                  <a:pt x="91639" y="11227"/>
                </a:lnTo>
                <a:lnTo>
                  <a:pt x="91713" y="11208"/>
                </a:lnTo>
                <a:lnTo>
                  <a:pt x="91769" y="11171"/>
                </a:lnTo>
                <a:lnTo>
                  <a:pt x="91825" y="11115"/>
                </a:lnTo>
                <a:lnTo>
                  <a:pt x="91862" y="11059"/>
                </a:lnTo>
                <a:lnTo>
                  <a:pt x="91900" y="10985"/>
                </a:lnTo>
                <a:lnTo>
                  <a:pt x="91918" y="10929"/>
                </a:lnTo>
                <a:lnTo>
                  <a:pt x="91918" y="10854"/>
                </a:lnTo>
                <a:lnTo>
                  <a:pt x="91900" y="10780"/>
                </a:lnTo>
                <a:lnTo>
                  <a:pt x="91881" y="10724"/>
                </a:lnTo>
                <a:lnTo>
                  <a:pt x="91844" y="10668"/>
                </a:lnTo>
                <a:lnTo>
                  <a:pt x="91806" y="10631"/>
                </a:lnTo>
                <a:lnTo>
                  <a:pt x="91695" y="10556"/>
                </a:lnTo>
                <a:lnTo>
                  <a:pt x="91564" y="10538"/>
                </a:lnTo>
                <a:close/>
                <a:moveTo>
                  <a:pt x="764" y="12083"/>
                </a:moveTo>
                <a:lnTo>
                  <a:pt x="690" y="12102"/>
                </a:lnTo>
                <a:lnTo>
                  <a:pt x="615" y="12120"/>
                </a:lnTo>
                <a:lnTo>
                  <a:pt x="541" y="12139"/>
                </a:lnTo>
                <a:lnTo>
                  <a:pt x="466" y="12176"/>
                </a:lnTo>
                <a:lnTo>
                  <a:pt x="392" y="12232"/>
                </a:lnTo>
                <a:lnTo>
                  <a:pt x="355" y="12307"/>
                </a:lnTo>
                <a:lnTo>
                  <a:pt x="317" y="12381"/>
                </a:lnTo>
                <a:lnTo>
                  <a:pt x="317" y="12456"/>
                </a:lnTo>
                <a:lnTo>
                  <a:pt x="336" y="12530"/>
                </a:lnTo>
                <a:lnTo>
                  <a:pt x="373" y="12604"/>
                </a:lnTo>
                <a:lnTo>
                  <a:pt x="429" y="12679"/>
                </a:lnTo>
                <a:lnTo>
                  <a:pt x="485" y="12716"/>
                </a:lnTo>
                <a:lnTo>
                  <a:pt x="578" y="12735"/>
                </a:lnTo>
                <a:lnTo>
                  <a:pt x="652" y="12753"/>
                </a:lnTo>
                <a:lnTo>
                  <a:pt x="671" y="12753"/>
                </a:lnTo>
                <a:lnTo>
                  <a:pt x="708" y="12735"/>
                </a:lnTo>
                <a:lnTo>
                  <a:pt x="801" y="12716"/>
                </a:lnTo>
                <a:lnTo>
                  <a:pt x="894" y="12660"/>
                </a:lnTo>
                <a:lnTo>
                  <a:pt x="950" y="12567"/>
                </a:lnTo>
                <a:lnTo>
                  <a:pt x="988" y="12493"/>
                </a:lnTo>
                <a:lnTo>
                  <a:pt x="1006" y="12400"/>
                </a:lnTo>
                <a:lnTo>
                  <a:pt x="988" y="12307"/>
                </a:lnTo>
                <a:lnTo>
                  <a:pt x="950" y="12213"/>
                </a:lnTo>
                <a:lnTo>
                  <a:pt x="894" y="12158"/>
                </a:lnTo>
                <a:lnTo>
                  <a:pt x="820" y="12120"/>
                </a:lnTo>
                <a:lnTo>
                  <a:pt x="764" y="12083"/>
                </a:lnTo>
                <a:close/>
                <a:moveTo>
                  <a:pt x="91602" y="12381"/>
                </a:moveTo>
                <a:lnTo>
                  <a:pt x="91546" y="12418"/>
                </a:lnTo>
                <a:lnTo>
                  <a:pt x="91490" y="12456"/>
                </a:lnTo>
                <a:lnTo>
                  <a:pt x="91416" y="12567"/>
                </a:lnTo>
                <a:lnTo>
                  <a:pt x="91360" y="12698"/>
                </a:lnTo>
                <a:lnTo>
                  <a:pt x="91341" y="12809"/>
                </a:lnTo>
                <a:lnTo>
                  <a:pt x="91360" y="12884"/>
                </a:lnTo>
                <a:lnTo>
                  <a:pt x="91378" y="12940"/>
                </a:lnTo>
                <a:lnTo>
                  <a:pt x="91416" y="12995"/>
                </a:lnTo>
                <a:lnTo>
                  <a:pt x="91471" y="13033"/>
                </a:lnTo>
                <a:lnTo>
                  <a:pt x="91527" y="13070"/>
                </a:lnTo>
                <a:lnTo>
                  <a:pt x="91583" y="13089"/>
                </a:lnTo>
                <a:lnTo>
                  <a:pt x="91639" y="13107"/>
                </a:lnTo>
                <a:lnTo>
                  <a:pt x="91695" y="13089"/>
                </a:lnTo>
                <a:lnTo>
                  <a:pt x="91769" y="13089"/>
                </a:lnTo>
                <a:lnTo>
                  <a:pt x="91806" y="13051"/>
                </a:lnTo>
                <a:lnTo>
                  <a:pt x="91862" y="13014"/>
                </a:lnTo>
                <a:lnTo>
                  <a:pt x="91900" y="12977"/>
                </a:lnTo>
                <a:lnTo>
                  <a:pt x="91937" y="12902"/>
                </a:lnTo>
                <a:lnTo>
                  <a:pt x="91955" y="12846"/>
                </a:lnTo>
                <a:lnTo>
                  <a:pt x="91955" y="12772"/>
                </a:lnTo>
                <a:lnTo>
                  <a:pt x="91955" y="12698"/>
                </a:lnTo>
                <a:lnTo>
                  <a:pt x="91900" y="12567"/>
                </a:lnTo>
                <a:lnTo>
                  <a:pt x="91825" y="12456"/>
                </a:lnTo>
                <a:lnTo>
                  <a:pt x="91769" y="12418"/>
                </a:lnTo>
                <a:lnTo>
                  <a:pt x="91713" y="12400"/>
                </a:lnTo>
                <a:lnTo>
                  <a:pt x="91658" y="12381"/>
                </a:lnTo>
                <a:close/>
                <a:moveTo>
                  <a:pt x="578" y="14206"/>
                </a:moveTo>
                <a:lnTo>
                  <a:pt x="522" y="14224"/>
                </a:lnTo>
                <a:lnTo>
                  <a:pt x="466" y="14261"/>
                </a:lnTo>
                <a:lnTo>
                  <a:pt x="410" y="14299"/>
                </a:lnTo>
                <a:lnTo>
                  <a:pt x="373" y="14355"/>
                </a:lnTo>
                <a:lnTo>
                  <a:pt x="355" y="14429"/>
                </a:lnTo>
                <a:lnTo>
                  <a:pt x="336" y="14485"/>
                </a:lnTo>
                <a:lnTo>
                  <a:pt x="336" y="14559"/>
                </a:lnTo>
                <a:lnTo>
                  <a:pt x="355" y="14615"/>
                </a:lnTo>
                <a:lnTo>
                  <a:pt x="392" y="14652"/>
                </a:lnTo>
                <a:lnTo>
                  <a:pt x="410" y="14708"/>
                </a:lnTo>
                <a:lnTo>
                  <a:pt x="466" y="14746"/>
                </a:lnTo>
                <a:lnTo>
                  <a:pt x="522" y="14783"/>
                </a:lnTo>
                <a:lnTo>
                  <a:pt x="578" y="14801"/>
                </a:lnTo>
                <a:lnTo>
                  <a:pt x="634" y="14801"/>
                </a:lnTo>
                <a:lnTo>
                  <a:pt x="746" y="14783"/>
                </a:lnTo>
                <a:lnTo>
                  <a:pt x="839" y="14727"/>
                </a:lnTo>
                <a:lnTo>
                  <a:pt x="894" y="14652"/>
                </a:lnTo>
                <a:lnTo>
                  <a:pt x="932" y="14541"/>
                </a:lnTo>
                <a:lnTo>
                  <a:pt x="932" y="14448"/>
                </a:lnTo>
                <a:lnTo>
                  <a:pt x="894" y="14336"/>
                </a:lnTo>
                <a:lnTo>
                  <a:pt x="820" y="14261"/>
                </a:lnTo>
                <a:lnTo>
                  <a:pt x="727" y="14206"/>
                </a:lnTo>
                <a:close/>
                <a:moveTo>
                  <a:pt x="91509" y="14187"/>
                </a:moveTo>
                <a:lnTo>
                  <a:pt x="91434" y="14206"/>
                </a:lnTo>
                <a:lnTo>
                  <a:pt x="91378" y="14243"/>
                </a:lnTo>
                <a:lnTo>
                  <a:pt x="91322" y="14280"/>
                </a:lnTo>
                <a:lnTo>
                  <a:pt x="91285" y="14336"/>
                </a:lnTo>
                <a:lnTo>
                  <a:pt x="91248" y="14392"/>
                </a:lnTo>
                <a:lnTo>
                  <a:pt x="91229" y="14448"/>
                </a:lnTo>
                <a:lnTo>
                  <a:pt x="91229" y="14522"/>
                </a:lnTo>
                <a:lnTo>
                  <a:pt x="91229" y="14597"/>
                </a:lnTo>
                <a:lnTo>
                  <a:pt x="91248" y="14652"/>
                </a:lnTo>
                <a:lnTo>
                  <a:pt x="91285" y="14708"/>
                </a:lnTo>
                <a:lnTo>
                  <a:pt x="91322" y="14764"/>
                </a:lnTo>
                <a:lnTo>
                  <a:pt x="91378" y="14801"/>
                </a:lnTo>
                <a:lnTo>
                  <a:pt x="91434" y="14839"/>
                </a:lnTo>
                <a:lnTo>
                  <a:pt x="91509" y="14857"/>
                </a:lnTo>
                <a:lnTo>
                  <a:pt x="91639" y="14857"/>
                </a:lnTo>
                <a:lnTo>
                  <a:pt x="91695" y="14839"/>
                </a:lnTo>
                <a:lnTo>
                  <a:pt x="91751" y="14801"/>
                </a:lnTo>
                <a:lnTo>
                  <a:pt x="91806" y="14764"/>
                </a:lnTo>
                <a:lnTo>
                  <a:pt x="91844" y="14708"/>
                </a:lnTo>
                <a:lnTo>
                  <a:pt x="91881" y="14652"/>
                </a:lnTo>
                <a:lnTo>
                  <a:pt x="91900" y="14597"/>
                </a:lnTo>
                <a:lnTo>
                  <a:pt x="91900" y="14522"/>
                </a:lnTo>
                <a:lnTo>
                  <a:pt x="91900" y="14448"/>
                </a:lnTo>
                <a:lnTo>
                  <a:pt x="91881" y="14392"/>
                </a:lnTo>
                <a:lnTo>
                  <a:pt x="91844" y="14336"/>
                </a:lnTo>
                <a:lnTo>
                  <a:pt x="91806" y="14280"/>
                </a:lnTo>
                <a:lnTo>
                  <a:pt x="91751" y="14243"/>
                </a:lnTo>
                <a:lnTo>
                  <a:pt x="91695" y="14206"/>
                </a:lnTo>
                <a:lnTo>
                  <a:pt x="91639" y="14187"/>
                </a:lnTo>
                <a:close/>
                <a:moveTo>
                  <a:pt x="91453" y="15825"/>
                </a:moveTo>
                <a:lnTo>
                  <a:pt x="91397" y="15863"/>
                </a:lnTo>
                <a:lnTo>
                  <a:pt x="91360" y="15900"/>
                </a:lnTo>
                <a:lnTo>
                  <a:pt x="91322" y="15956"/>
                </a:lnTo>
                <a:lnTo>
                  <a:pt x="91322" y="16012"/>
                </a:lnTo>
                <a:lnTo>
                  <a:pt x="91341" y="16067"/>
                </a:lnTo>
                <a:lnTo>
                  <a:pt x="91378" y="16123"/>
                </a:lnTo>
                <a:lnTo>
                  <a:pt x="91434" y="16142"/>
                </a:lnTo>
                <a:lnTo>
                  <a:pt x="91490" y="16161"/>
                </a:lnTo>
                <a:lnTo>
                  <a:pt x="91546" y="16142"/>
                </a:lnTo>
                <a:lnTo>
                  <a:pt x="91602" y="16105"/>
                </a:lnTo>
                <a:lnTo>
                  <a:pt x="91639" y="16049"/>
                </a:lnTo>
                <a:lnTo>
                  <a:pt x="91658" y="15974"/>
                </a:lnTo>
                <a:lnTo>
                  <a:pt x="91639" y="15918"/>
                </a:lnTo>
                <a:lnTo>
                  <a:pt x="91564" y="15844"/>
                </a:lnTo>
                <a:lnTo>
                  <a:pt x="91509" y="15825"/>
                </a:lnTo>
                <a:close/>
                <a:moveTo>
                  <a:pt x="522" y="15918"/>
                </a:moveTo>
                <a:lnTo>
                  <a:pt x="373" y="15937"/>
                </a:lnTo>
                <a:lnTo>
                  <a:pt x="243" y="15974"/>
                </a:lnTo>
                <a:lnTo>
                  <a:pt x="131" y="16067"/>
                </a:lnTo>
                <a:lnTo>
                  <a:pt x="57" y="16179"/>
                </a:lnTo>
                <a:lnTo>
                  <a:pt x="1" y="16309"/>
                </a:lnTo>
                <a:lnTo>
                  <a:pt x="1" y="16384"/>
                </a:lnTo>
                <a:lnTo>
                  <a:pt x="1" y="16458"/>
                </a:lnTo>
                <a:lnTo>
                  <a:pt x="19" y="16533"/>
                </a:lnTo>
                <a:lnTo>
                  <a:pt x="57" y="16607"/>
                </a:lnTo>
                <a:lnTo>
                  <a:pt x="131" y="16719"/>
                </a:lnTo>
                <a:lnTo>
                  <a:pt x="187" y="16775"/>
                </a:lnTo>
                <a:lnTo>
                  <a:pt x="261" y="16812"/>
                </a:lnTo>
                <a:lnTo>
                  <a:pt x="336" y="16849"/>
                </a:lnTo>
                <a:lnTo>
                  <a:pt x="410" y="16868"/>
                </a:lnTo>
                <a:lnTo>
                  <a:pt x="485" y="16868"/>
                </a:lnTo>
                <a:lnTo>
                  <a:pt x="559" y="16849"/>
                </a:lnTo>
                <a:lnTo>
                  <a:pt x="615" y="16812"/>
                </a:lnTo>
                <a:lnTo>
                  <a:pt x="690" y="16775"/>
                </a:lnTo>
                <a:lnTo>
                  <a:pt x="727" y="16719"/>
                </a:lnTo>
                <a:lnTo>
                  <a:pt x="783" y="16645"/>
                </a:lnTo>
                <a:lnTo>
                  <a:pt x="894" y="16551"/>
                </a:lnTo>
                <a:lnTo>
                  <a:pt x="932" y="16496"/>
                </a:lnTo>
                <a:lnTo>
                  <a:pt x="950" y="16421"/>
                </a:lnTo>
                <a:lnTo>
                  <a:pt x="969" y="16328"/>
                </a:lnTo>
                <a:lnTo>
                  <a:pt x="950" y="16254"/>
                </a:lnTo>
                <a:lnTo>
                  <a:pt x="932" y="16198"/>
                </a:lnTo>
                <a:lnTo>
                  <a:pt x="894" y="16123"/>
                </a:lnTo>
                <a:lnTo>
                  <a:pt x="857" y="16067"/>
                </a:lnTo>
                <a:lnTo>
                  <a:pt x="801" y="16012"/>
                </a:lnTo>
                <a:lnTo>
                  <a:pt x="727" y="15974"/>
                </a:lnTo>
                <a:lnTo>
                  <a:pt x="671" y="15956"/>
                </a:lnTo>
                <a:lnTo>
                  <a:pt x="522" y="15918"/>
                </a:lnTo>
                <a:close/>
                <a:moveTo>
                  <a:pt x="91732" y="17743"/>
                </a:moveTo>
                <a:lnTo>
                  <a:pt x="91676" y="17762"/>
                </a:lnTo>
                <a:lnTo>
                  <a:pt x="91602" y="17780"/>
                </a:lnTo>
                <a:lnTo>
                  <a:pt x="91546" y="17818"/>
                </a:lnTo>
                <a:lnTo>
                  <a:pt x="91509" y="17855"/>
                </a:lnTo>
                <a:lnTo>
                  <a:pt x="91471" y="17911"/>
                </a:lnTo>
                <a:lnTo>
                  <a:pt x="91434" y="17966"/>
                </a:lnTo>
                <a:lnTo>
                  <a:pt x="91434" y="18041"/>
                </a:lnTo>
                <a:lnTo>
                  <a:pt x="91434" y="18097"/>
                </a:lnTo>
                <a:lnTo>
                  <a:pt x="91434" y="18153"/>
                </a:lnTo>
                <a:lnTo>
                  <a:pt x="91453" y="18208"/>
                </a:lnTo>
                <a:lnTo>
                  <a:pt x="91527" y="18302"/>
                </a:lnTo>
                <a:lnTo>
                  <a:pt x="91620" y="18357"/>
                </a:lnTo>
                <a:lnTo>
                  <a:pt x="91732" y="18395"/>
                </a:lnTo>
                <a:lnTo>
                  <a:pt x="91806" y="18376"/>
                </a:lnTo>
                <a:lnTo>
                  <a:pt x="91862" y="18357"/>
                </a:lnTo>
                <a:lnTo>
                  <a:pt x="91918" y="18320"/>
                </a:lnTo>
                <a:lnTo>
                  <a:pt x="91974" y="18283"/>
                </a:lnTo>
                <a:lnTo>
                  <a:pt x="92011" y="18227"/>
                </a:lnTo>
                <a:lnTo>
                  <a:pt x="92030" y="18171"/>
                </a:lnTo>
                <a:lnTo>
                  <a:pt x="92049" y="18115"/>
                </a:lnTo>
                <a:lnTo>
                  <a:pt x="92049" y="18041"/>
                </a:lnTo>
                <a:lnTo>
                  <a:pt x="92049" y="17985"/>
                </a:lnTo>
                <a:lnTo>
                  <a:pt x="92030" y="17929"/>
                </a:lnTo>
                <a:lnTo>
                  <a:pt x="91955" y="17836"/>
                </a:lnTo>
                <a:lnTo>
                  <a:pt x="91862" y="17780"/>
                </a:lnTo>
                <a:lnTo>
                  <a:pt x="91732" y="17743"/>
                </a:lnTo>
                <a:close/>
                <a:moveTo>
                  <a:pt x="634" y="18097"/>
                </a:moveTo>
                <a:lnTo>
                  <a:pt x="578" y="18115"/>
                </a:lnTo>
                <a:lnTo>
                  <a:pt x="522" y="18115"/>
                </a:lnTo>
                <a:lnTo>
                  <a:pt x="466" y="18153"/>
                </a:lnTo>
                <a:lnTo>
                  <a:pt x="429" y="18190"/>
                </a:lnTo>
                <a:lnTo>
                  <a:pt x="373" y="18283"/>
                </a:lnTo>
                <a:lnTo>
                  <a:pt x="355" y="18339"/>
                </a:lnTo>
                <a:lnTo>
                  <a:pt x="355" y="18413"/>
                </a:lnTo>
                <a:lnTo>
                  <a:pt x="355" y="18469"/>
                </a:lnTo>
                <a:lnTo>
                  <a:pt x="373" y="18506"/>
                </a:lnTo>
                <a:lnTo>
                  <a:pt x="429" y="18599"/>
                </a:lnTo>
                <a:lnTo>
                  <a:pt x="522" y="18655"/>
                </a:lnTo>
                <a:lnTo>
                  <a:pt x="634" y="18693"/>
                </a:lnTo>
                <a:lnTo>
                  <a:pt x="690" y="18674"/>
                </a:lnTo>
                <a:lnTo>
                  <a:pt x="746" y="18674"/>
                </a:lnTo>
                <a:lnTo>
                  <a:pt x="839" y="18599"/>
                </a:lnTo>
                <a:lnTo>
                  <a:pt x="913" y="18506"/>
                </a:lnTo>
                <a:lnTo>
                  <a:pt x="932" y="18451"/>
                </a:lnTo>
                <a:lnTo>
                  <a:pt x="932" y="18395"/>
                </a:lnTo>
                <a:lnTo>
                  <a:pt x="932" y="18339"/>
                </a:lnTo>
                <a:lnTo>
                  <a:pt x="913" y="18283"/>
                </a:lnTo>
                <a:lnTo>
                  <a:pt x="839" y="18190"/>
                </a:lnTo>
                <a:lnTo>
                  <a:pt x="746" y="18134"/>
                </a:lnTo>
                <a:lnTo>
                  <a:pt x="634" y="18097"/>
                </a:lnTo>
                <a:close/>
                <a:moveTo>
                  <a:pt x="91676" y="19456"/>
                </a:moveTo>
                <a:lnTo>
                  <a:pt x="91602" y="19475"/>
                </a:lnTo>
                <a:lnTo>
                  <a:pt x="91527" y="19493"/>
                </a:lnTo>
                <a:lnTo>
                  <a:pt x="91471" y="19530"/>
                </a:lnTo>
                <a:lnTo>
                  <a:pt x="91378" y="19642"/>
                </a:lnTo>
                <a:lnTo>
                  <a:pt x="91322" y="19772"/>
                </a:lnTo>
                <a:lnTo>
                  <a:pt x="91304" y="19847"/>
                </a:lnTo>
                <a:lnTo>
                  <a:pt x="91304" y="19921"/>
                </a:lnTo>
                <a:lnTo>
                  <a:pt x="91322" y="19996"/>
                </a:lnTo>
                <a:lnTo>
                  <a:pt x="91341" y="20052"/>
                </a:lnTo>
                <a:lnTo>
                  <a:pt x="91378" y="20126"/>
                </a:lnTo>
                <a:lnTo>
                  <a:pt x="91434" y="20163"/>
                </a:lnTo>
                <a:lnTo>
                  <a:pt x="91490" y="20219"/>
                </a:lnTo>
                <a:lnTo>
                  <a:pt x="91546" y="20238"/>
                </a:lnTo>
                <a:lnTo>
                  <a:pt x="91620" y="20256"/>
                </a:lnTo>
                <a:lnTo>
                  <a:pt x="91695" y="20256"/>
                </a:lnTo>
                <a:lnTo>
                  <a:pt x="91751" y="20238"/>
                </a:lnTo>
                <a:lnTo>
                  <a:pt x="91825" y="20201"/>
                </a:lnTo>
                <a:lnTo>
                  <a:pt x="91881" y="20163"/>
                </a:lnTo>
                <a:lnTo>
                  <a:pt x="91937" y="20108"/>
                </a:lnTo>
                <a:lnTo>
                  <a:pt x="91974" y="20052"/>
                </a:lnTo>
                <a:lnTo>
                  <a:pt x="91993" y="19977"/>
                </a:lnTo>
                <a:lnTo>
                  <a:pt x="92011" y="19921"/>
                </a:lnTo>
                <a:lnTo>
                  <a:pt x="92011" y="19847"/>
                </a:lnTo>
                <a:lnTo>
                  <a:pt x="91993" y="19772"/>
                </a:lnTo>
                <a:lnTo>
                  <a:pt x="91955" y="19717"/>
                </a:lnTo>
                <a:lnTo>
                  <a:pt x="91881" y="19586"/>
                </a:lnTo>
                <a:lnTo>
                  <a:pt x="91825" y="19530"/>
                </a:lnTo>
                <a:lnTo>
                  <a:pt x="91751" y="19475"/>
                </a:lnTo>
                <a:lnTo>
                  <a:pt x="91676" y="19456"/>
                </a:lnTo>
                <a:close/>
                <a:moveTo>
                  <a:pt x="634" y="19772"/>
                </a:moveTo>
                <a:lnTo>
                  <a:pt x="522" y="19810"/>
                </a:lnTo>
                <a:lnTo>
                  <a:pt x="429" y="19884"/>
                </a:lnTo>
                <a:lnTo>
                  <a:pt x="392" y="19921"/>
                </a:lnTo>
                <a:lnTo>
                  <a:pt x="373" y="19977"/>
                </a:lnTo>
                <a:lnTo>
                  <a:pt x="355" y="20052"/>
                </a:lnTo>
                <a:lnTo>
                  <a:pt x="355" y="20108"/>
                </a:lnTo>
                <a:lnTo>
                  <a:pt x="355" y="20182"/>
                </a:lnTo>
                <a:lnTo>
                  <a:pt x="373" y="20238"/>
                </a:lnTo>
                <a:lnTo>
                  <a:pt x="410" y="20294"/>
                </a:lnTo>
                <a:lnTo>
                  <a:pt x="466" y="20350"/>
                </a:lnTo>
                <a:lnTo>
                  <a:pt x="522" y="20387"/>
                </a:lnTo>
                <a:lnTo>
                  <a:pt x="578" y="20405"/>
                </a:lnTo>
                <a:lnTo>
                  <a:pt x="634" y="20424"/>
                </a:lnTo>
                <a:lnTo>
                  <a:pt x="708" y="20424"/>
                </a:lnTo>
                <a:lnTo>
                  <a:pt x="764" y="20405"/>
                </a:lnTo>
                <a:lnTo>
                  <a:pt x="820" y="20387"/>
                </a:lnTo>
                <a:lnTo>
                  <a:pt x="876" y="20350"/>
                </a:lnTo>
                <a:lnTo>
                  <a:pt x="913" y="20312"/>
                </a:lnTo>
                <a:lnTo>
                  <a:pt x="950" y="20256"/>
                </a:lnTo>
                <a:lnTo>
                  <a:pt x="969" y="20201"/>
                </a:lnTo>
                <a:lnTo>
                  <a:pt x="988" y="20126"/>
                </a:lnTo>
                <a:lnTo>
                  <a:pt x="988" y="20070"/>
                </a:lnTo>
                <a:lnTo>
                  <a:pt x="969" y="20014"/>
                </a:lnTo>
                <a:lnTo>
                  <a:pt x="950" y="19940"/>
                </a:lnTo>
                <a:lnTo>
                  <a:pt x="913" y="19884"/>
                </a:lnTo>
                <a:lnTo>
                  <a:pt x="876" y="19847"/>
                </a:lnTo>
                <a:lnTo>
                  <a:pt x="820" y="19810"/>
                </a:lnTo>
                <a:lnTo>
                  <a:pt x="764" y="19791"/>
                </a:lnTo>
                <a:lnTo>
                  <a:pt x="634" y="19772"/>
                </a:lnTo>
                <a:close/>
                <a:moveTo>
                  <a:pt x="91602" y="21020"/>
                </a:moveTo>
                <a:lnTo>
                  <a:pt x="91527" y="21038"/>
                </a:lnTo>
                <a:lnTo>
                  <a:pt x="91453" y="21076"/>
                </a:lnTo>
                <a:lnTo>
                  <a:pt x="91397" y="21132"/>
                </a:lnTo>
                <a:lnTo>
                  <a:pt x="91360" y="21187"/>
                </a:lnTo>
                <a:lnTo>
                  <a:pt x="91322" y="21262"/>
                </a:lnTo>
                <a:lnTo>
                  <a:pt x="91304" y="21336"/>
                </a:lnTo>
                <a:lnTo>
                  <a:pt x="91322" y="21411"/>
                </a:lnTo>
                <a:lnTo>
                  <a:pt x="91322" y="21467"/>
                </a:lnTo>
                <a:lnTo>
                  <a:pt x="91360" y="21523"/>
                </a:lnTo>
                <a:lnTo>
                  <a:pt x="91397" y="21578"/>
                </a:lnTo>
                <a:lnTo>
                  <a:pt x="91453" y="21634"/>
                </a:lnTo>
                <a:lnTo>
                  <a:pt x="91509" y="21653"/>
                </a:lnTo>
                <a:lnTo>
                  <a:pt x="91564" y="21690"/>
                </a:lnTo>
                <a:lnTo>
                  <a:pt x="91695" y="21690"/>
                </a:lnTo>
                <a:lnTo>
                  <a:pt x="91751" y="21671"/>
                </a:lnTo>
                <a:lnTo>
                  <a:pt x="91862" y="21616"/>
                </a:lnTo>
                <a:lnTo>
                  <a:pt x="91937" y="21541"/>
                </a:lnTo>
                <a:lnTo>
                  <a:pt x="91974" y="21485"/>
                </a:lnTo>
                <a:lnTo>
                  <a:pt x="91993" y="21411"/>
                </a:lnTo>
                <a:lnTo>
                  <a:pt x="91993" y="21355"/>
                </a:lnTo>
                <a:lnTo>
                  <a:pt x="91993" y="21299"/>
                </a:lnTo>
                <a:lnTo>
                  <a:pt x="91937" y="21169"/>
                </a:lnTo>
                <a:lnTo>
                  <a:pt x="91862" y="21076"/>
                </a:lnTo>
                <a:lnTo>
                  <a:pt x="91806" y="21057"/>
                </a:lnTo>
                <a:lnTo>
                  <a:pt x="91751" y="21020"/>
                </a:lnTo>
                <a:close/>
                <a:moveTo>
                  <a:pt x="597" y="21504"/>
                </a:moveTo>
                <a:lnTo>
                  <a:pt x="559" y="21523"/>
                </a:lnTo>
                <a:lnTo>
                  <a:pt x="504" y="21541"/>
                </a:lnTo>
                <a:lnTo>
                  <a:pt x="410" y="21616"/>
                </a:lnTo>
                <a:lnTo>
                  <a:pt x="392" y="21671"/>
                </a:lnTo>
                <a:lnTo>
                  <a:pt x="373" y="21727"/>
                </a:lnTo>
                <a:lnTo>
                  <a:pt x="373" y="21820"/>
                </a:lnTo>
                <a:lnTo>
                  <a:pt x="429" y="21913"/>
                </a:lnTo>
                <a:lnTo>
                  <a:pt x="504" y="21988"/>
                </a:lnTo>
                <a:lnTo>
                  <a:pt x="597" y="22025"/>
                </a:lnTo>
                <a:lnTo>
                  <a:pt x="708" y="22025"/>
                </a:lnTo>
                <a:lnTo>
                  <a:pt x="783" y="21988"/>
                </a:lnTo>
                <a:lnTo>
                  <a:pt x="857" y="21913"/>
                </a:lnTo>
                <a:lnTo>
                  <a:pt x="894" y="21820"/>
                </a:lnTo>
                <a:lnTo>
                  <a:pt x="894" y="21727"/>
                </a:lnTo>
                <a:lnTo>
                  <a:pt x="876" y="21634"/>
                </a:lnTo>
                <a:lnTo>
                  <a:pt x="820" y="21560"/>
                </a:lnTo>
                <a:lnTo>
                  <a:pt x="764" y="21541"/>
                </a:lnTo>
                <a:lnTo>
                  <a:pt x="708" y="21523"/>
                </a:lnTo>
                <a:lnTo>
                  <a:pt x="652" y="21504"/>
                </a:lnTo>
                <a:close/>
                <a:moveTo>
                  <a:pt x="578" y="22844"/>
                </a:moveTo>
                <a:lnTo>
                  <a:pt x="522" y="22863"/>
                </a:lnTo>
                <a:lnTo>
                  <a:pt x="448" y="22919"/>
                </a:lnTo>
                <a:lnTo>
                  <a:pt x="373" y="23012"/>
                </a:lnTo>
                <a:lnTo>
                  <a:pt x="355" y="23105"/>
                </a:lnTo>
                <a:lnTo>
                  <a:pt x="355" y="23198"/>
                </a:lnTo>
                <a:lnTo>
                  <a:pt x="373" y="23254"/>
                </a:lnTo>
                <a:lnTo>
                  <a:pt x="410" y="23291"/>
                </a:lnTo>
                <a:lnTo>
                  <a:pt x="448" y="23328"/>
                </a:lnTo>
                <a:lnTo>
                  <a:pt x="504" y="23366"/>
                </a:lnTo>
                <a:lnTo>
                  <a:pt x="578" y="23384"/>
                </a:lnTo>
                <a:lnTo>
                  <a:pt x="634" y="23384"/>
                </a:lnTo>
                <a:lnTo>
                  <a:pt x="690" y="23366"/>
                </a:lnTo>
                <a:lnTo>
                  <a:pt x="746" y="23347"/>
                </a:lnTo>
                <a:lnTo>
                  <a:pt x="839" y="23291"/>
                </a:lnTo>
                <a:lnTo>
                  <a:pt x="876" y="23235"/>
                </a:lnTo>
                <a:lnTo>
                  <a:pt x="894" y="23198"/>
                </a:lnTo>
                <a:lnTo>
                  <a:pt x="913" y="23142"/>
                </a:lnTo>
                <a:lnTo>
                  <a:pt x="913" y="23105"/>
                </a:lnTo>
                <a:lnTo>
                  <a:pt x="876" y="23012"/>
                </a:lnTo>
                <a:lnTo>
                  <a:pt x="820" y="22937"/>
                </a:lnTo>
                <a:lnTo>
                  <a:pt x="746" y="22882"/>
                </a:lnTo>
                <a:lnTo>
                  <a:pt x="690" y="22863"/>
                </a:lnTo>
                <a:lnTo>
                  <a:pt x="634" y="22844"/>
                </a:lnTo>
                <a:close/>
                <a:moveTo>
                  <a:pt x="91602" y="23068"/>
                </a:moveTo>
                <a:lnTo>
                  <a:pt x="91527" y="23086"/>
                </a:lnTo>
                <a:lnTo>
                  <a:pt x="91453" y="23124"/>
                </a:lnTo>
                <a:lnTo>
                  <a:pt x="91397" y="23161"/>
                </a:lnTo>
                <a:lnTo>
                  <a:pt x="91341" y="23198"/>
                </a:lnTo>
                <a:lnTo>
                  <a:pt x="91285" y="23254"/>
                </a:lnTo>
                <a:lnTo>
                  <a:pt x="91267" y="23328"/>
                </a:lnTo>
                <a:lnTo>
                  <a:pt x="91248" y="23403"/>
                </a:lnTo>
                <a:lnTo>
                  <a:pt x="91248" y="23459"/>
                </a:lnTo>
                <a:lnTo>
                  <a:pt x="91267" y="23589"/>
                </a:lnTo>
                <a:lnTo>
                  <a:pt x="91304" y="23645"/>
                </a:lnTo>
                <a:lnTo>
                  <a:pt x="91341" y="23682"/>
                </a:lnTo>
                <a:lnTo>
                  <a:pt x="91397" y="23719"/>
                </a:lnTo>
                <a:lnTo>
                  <a:pt x="91453" y="23757"/>
                </a:lnTo>
                <a:lnTo>
                  <a:pt x="91509" y="23775"/>
                </a:lnTo>
                <a:lnTo>
                  <a:pt x="91564" y="23794"/>
                </a:lnTo>
                <a:lnTo>
                  <a:pt x="91695" y="23775"/>
                </a:lnTo>
                <a:lnTo>
                  <a:pt x="91751" y="23757"/>
                </a:lnTo>
                <a:lnTo>
                  <a:pt x="91806" y="23719"/>
                </a:lnTo>
                <a:lnTo>
                  <a:pt x="91862" y="23682"/>
                </a:lnTo>
                <a:lnTo>
                  <a:pt x="91900" y="23626"/>
                </a:lnTo>
                <a:lnTo>
                  <a:pt x="91918" y="23552"/>
                </a:lnTo>
                <a:lnTo>
                  <a:pt x="91937" y="23459"/>
                </a:lnTo>
                <a:lnTo>
                  <a:pt x="91955" y="23384"/>
                </a:lnTo>
                <a:lnTo>
                  <a:pt x="91955" y="23291"/>
                </a:lnTo>
                <a:lnTo>
                  <a:pt x="91937" y="23217"/>
                </a:lnTo>
                <a:lnTo>
                  <a:pt x="91900" y="23161"/>
                </a:lnTo>
                <a:lnTo>
                  <a:pt x="91825" y="23105"/>
                </a:lnTo>
                <a:lnTo>
                  <a:pt x="91751" y="23086"/>
                </a:lnTo>
                <a:lnTo>
                  <a:pt x="91676" y="23068"/>
                </a:lnTo>
                <a:close/>
                <a:moveTo>
                  <a:pt x="91546" y="24632"/>
                </a:moveTo>
                <a:lnTo>
                  <a:pt x="91471" y="24650"/>
                </a:lnTo>
                <a:lnTo>
                  <a:pt x="91416" y="24669"/>
                </a:lnTo>
                <a:lnTo>
                  <a:pt x="91360" y="24688"/>
                </a:lnTo>
                <a:lnTo>
                  <a:pt x="91304" y="24743"/>
                </a:lnTo>
                <a:lnTo>
                  <a:pt x="91267" y="24781"/>
                </a:lnTo>
                <a:lnTo>
                  <a:pt x="91248" y="24837"/>
                </a:lnTo>
                <a:lnTo>
                  <a:pt x="91229" y="24911"/>
                </a:lnTo>
                <a:lnTo>
                  <a:pt x="91229" y="24967"/>
                </a:lnTo>
                <a:lnTo>
                  <a:pt x="91229" y="25023"/>
                </a:lnTo>
                <a:lnTo>
                  <a:pt x="91248" y="25079"/>
                </a:lnTo>
                <a:lnTo>
                  <a:pt x="91322" y="25172"/>
                </a:lnTo>
                <a:lnTo>
                  <a:pt x="91416" y="25246"/>
                </a:lnTo>
                <a:lnTo>
                  <a:pt x="91546" y="25265"/>
                </a:lnTo>
                <a:lnTo>
                  <a:pt x="91602" y="25265"/>
                </a:lnTo>
                <a:lnTo>
                  <a:pt x="91676" y="25246"/>
                </a:lnTo>
                <a:lnTo>
                  <a:pt x="91713" y="25209"/>
                </a:lnTo>
                <a:lnTo>
                  <a:pt x="91769" y="25153"/>
                </a:lnTo>
                <a:lnTo>
                  <a:pt x="91806" y="25116"/>
                </a:lnTo>
                <a:lnTo>
                  <a:pt x="91844" y="25041"/>
                </a:lnTo>
                <a:lnTo>
                  <a:pt x="91844" y="24985"/>
                </a:lnTo>
                <a:lnTo>
                  <a:pt x="91844" y="24911"/>
                </a:lnTo>
                <a:lnTo>
                  <a:pt x="91844" y="24855"/>
                </a:lnTo>
                <a:lnTo>
                  <a:pt x="91825" y="24818"/>
                </a:lnTo>
                <a:lnTo>
                  <a:pt x="91751" y="24725"/>
                </a:lnTo>
                <a:lnTo>
                  <a:pt x="91658" y="24669"/>
                </a:lnTo>
                <a:lnTo>
                  <a:pt x="91546" y="24632"/>
                </a:lnTo>
                <a:close/>
                <a:moveTo>
                  <a:pt x="727" y="25060"/>
                </a:moveTo>
                <a:lnTo>
                  <a:pt x="652" y="25079"/>
                </a:lnTo>
                <a:lnTo>
                  <a:pt x="597" y="25097"/>
                </a:lnTo>
                <a:lnTo>
                  <a:pt x="541" y="25134"/>
                </a:lnTo>
                <a:lnTo>
                  <a:pt x="485" y="25172"/>
                </a:lnTo>
                <a:lnTo>
                  <a:pt x="448" y="25228"/>
                </a:lnTo>
                <a:lnTo>
                  <a:pt x="429" y="25302"/>
                </a:lnTo>
                <a:lnTo>
                  <a:pt x="410" y="25358"/>
                </a:lnTo>
                <a:lnTo>
                  <a:pt x="410" y="25432"/>
                </a:lnTo>
                <a:lnTo>
                  <a:pt x="429" y="25488"/>
                </a:lnTo>
                <a:lnTo>
                  <a:pt x="466" y="25563"/>
                </a:lnTo>
                <a:lnTo>
                  <a:pt x="504" y="25600"/>
                </a:lnTo>
                <a:lnTo>
                  <a:pt x="559" y="25656"/>
                </a:lnTo>
                <a:lnTo>
                  <a:pt x="615" y="25674"/>
                </a:lnTo>
                <a:lnTo>
                  <a:pt x="671" y="25693"/>
                </a:lnTo>
                <a:lnTo>
                  <a:pt x="801" y="25693"/>
                </a:lnTo>
                <a:lnTo>
                  <a:pt x="913" y="25637"/>
                </a:lnTo>
                <a:lnTo>
                  <a:pt x="988" y="25544"/>
                </a:lnTo>
                <a:lnTo>
                  <a:pt x="1025" y="25451"/>
                </a:lnTo>
                <a:lnTo>
                  <a:pt x="1043" y="25376"/>
                </a:lnTo>
                <a:lnTo>
                  <a:pt x="1025" y="25321"/>
                </a:lnTo>
                <a:lnTo>
                  <a:pt x="988" y="25228"/>
                </a:lnTo>
                <a:lnTo>
                  <a:pt x="913" y="25134"/>
                </a:lnTo>
                <a:lnTo>
                  <a:pt x="820" y="25079"/>
                </a:lnTo>
                <a:lnTo>
                  <a:pt x="727" y="25060"/>
                </a:lnTo>
                <a:close/>
                <a:moveTo>
                  <a:pt x="91658" y="26289"/>
                </a:moveTo>
                <a:lnTo>
                  <a:pt x="91546" y="26345"/>
                </a:lnTo>
                <a:lnTo>
                  <a:pt x="91434" y="26419"/>
                </a:lnTo>
                <a:lnTo>
                  <a:pt x="91397" y="26475"/>
                </a:lnTo>
                <a:lnTo>
                  <a:pt x="91378" y="26531"/>
                </a:lnTo>
                <a:lnTo>
                  <a:pt x="91360" y="26587"/>
                </a:lnTo>
                <a:lnTo>
                  <a:pt x="91341" y="26661"/>
                </a:lnTo>
                <a:lnTo>
                  <a:pt x="91360" y="26717"/>
                </a:lnTo>
                <a:lnTo>
                  <a:pt x="91378" y="26773"/>
                </a:lnTo>
                <a:lnTo>
                  <a:pt x="91416" y="26829"/>
                </a:lnTo>
                <a:lnTo>
                  <a:pt x="91453" y="26885"/>
                </a:lnTo>
                <a:lnTo>
                  <a:pt x="91509" y="26922"/>
                </a:lnTo>
                <a:lnTo>
                  <a:pt x="91564" y="26959"/>
                </a:lnTo>
                <a:lnTo>
                  <a:pt x="91620" y="26978"/>
                </a:lnTo>
                <a:lnTo>
                  <a:pt x="91676" y="26978"/>
                </a:lnTo>
                <a:lnTo>
                  <a:pt x="91751" y="26959"/>
                </a:lnTo>
                <a:lnTo>
                  <a:pt x="91825" y="26940"/>
                </a:lnTo>
                <a:lnTo>
                  <a:pt x="91881" y="26922"/>
                </a:lnTo>
                <a:lnTo>
                  <a:pt x="91918" y="26866"/>
                </a:lnTo>
                <a:lnTo>
                  <a:pt x="91974" y="26829"/>
                </a:lnTo>
                <a:lnTo>
                  <a:pt x="91993" y="26773"/>
                </a:lnTo>
                <a:lnTo>
                  <a:pt x="92030" y="26698"/>
                </a:lnTo>
                <a:lnTo>
                  <a:pt x="92030" y="26642"/>
                </a:lnTo>
                <a:lnTo>
                  <a:pt x="92030" y="26568"/>
                </a:lnTo>
                <a:lnTo>
                  <a:pt x="92011" y="26494"/>
                </a:lnTo>
                <a:lnTo>
                  <a:pt x="91993" y="26419"/>
                </a:lnTo>
                <a:lnTo>
                  <a:pt x="91937" y="26363"/>
                </a:lnTo>
                <a:lnTo>
                  <a:pt x="91881" y="26326"/>
                </a:lnTo>
                <a:lnTo>
                  <a:pt x="91825" y="26289"/>
                </a:lnTo>
                <a:close/>
                <a:moveTo>
                  <a:pt x="708" y="26829"/>
                </a:moveTo>
                <a:lnTo>
                  <a:pt x="634" y="26847"/>
                </a:lnTo>
                <a:lnTo>
                  <a:pt x="559" y="26866"/>
                </a:lnTo>
                <a:lnTo>
                  <a:pt x="504" y="26903"/>
                </a:lnTo>
                <a:lnTo>
                  <a:pt x="429" y="26959"/>
                </a:lnTo>
                <a:lnTo>
                  <a:pt x="392" y="27015"/>
                </a:lnTo>
                <a:lnTo>
                  <a:pt x="355" y="27089"/>
                </a:lnTo>
                <a:lnTo>
                  <a:pt x="317" y="27164"/>
                </a:lnTo>
                <a:lnTo>
                  <a:pt x="317" y="27238"/>
                </a:lnTo>
                <a:lnTo>
                  <a:pt x="336" y="27331"/>
                </a:lnTo>
                <a:lnTo>
                  <a:pt x="355" y="27406"/>
                </a:lnTo>
                <a:lnTo>
                  <a:pt x="373" y="27462"/>
                </a:lnTo>
                <a:lnTo>
                  <a:pt x="410" y="27518"/>
                </a:lnTo>
                <a:lnTo>
                  <a:pt x="466" y="27555"/>
                </a:lnTo>
                <a:lnTo>
                  <a:pt x="541" y="27592"/>
                </a:lnTo>
                <a:lnTo>
                  <a:pt x="597" y="27611"/>
                </a:lnTo>
                <a:lnTo>
                  <a:pt x="671" y="27611"/>
                </a:lnTo>
                <a:lnTo>
                  <a:pt x="746" y="27592"/>
                </a:lnTo>
                <a:lnTo>
                  <a:pt x="801" y="27573"/>
                </a:lnTo>
                <a:lnTo>
                  <a:pt x="857" y="27536"/>
                </a:lnTo>
                <a:lnTo>
                  <a:pt x="950" y="27424"/>
                </a:lnTo>
                <a:lnTo>
                  <a:pt x="1006" y="27294"/>
                </a:lnTo>
                <a:lnTo>
                  <a:pt x="1025" y="27238"/>
                </a:lnTo>
                <a:lnTo>
                  <a:pt x="1025" y="27164"/>
                </a:lnTo>
                <a:lnTo>
                  <a:pt x="1006" y="27108"/>
                </a:lnTo>
                <a:lnTo>
                  <a:pt x="988" y="27033"/>
                </a:lnTo>
                <a:lnTo>
                  <a:pt x="950" y="26978"/>
                </a:lnTo>
                <a:lnTo>
                  <a:pt x="894" y="26922"/>
                </a:lnTo>
                <a:lnTo>
                  <a:pt x="839" y="26866"/>
                </a:lnTo>
                <a:lnTo>
                  <a:pt x="783" y="26847"/>
                </a:lnTo>
                <a:lnTo>
                  <a:pt x="708" y="26829"/>
                </a:lnTo>
                <a:close/>
                <a:moveTo>
                  <a:pt x="91620" y="28262"/>
                </a:moveTo>
                <a:lnTo>
                  <a:pt x="91564" y="28281"/>
                </a:lnTo>
                <a:lnTo>
                  <a:pt x="91490" y="28318"/>
                </a:lnTo>
                <a:lnTo>
                  <a:pt x="91434" y="28355"/>
                </a:lnTo>
                <a:lnTo>
                  <a:pt x="91378" y="28430"/>
                </a:lnTo>
                <a:lnTo>
                  <a:pt x="91360" y="28486"/>
                </a:lnTo>
                <a:lnTo>
                  <a:pt x="91341" y="28560"/>
                </a:lnTo>
                <a:lnTo>
                  <a:pt x="91341" y="28635"/>
                </a:lnTo>
                <a:lnTo>
                  <a:pt x="91360" y="28709"/>
                </a:lnTo>
                <a:lnTo>
                  <a:pt x="91378" y="28784"/>
                </a:lnTo>
                <a:lnTo>
                  <a:pt x="91434" y="28858"/>
                </a:lnTo>
                <a:lnTo>
                  <a:pt x="91490" y="28914"/>
                </a:lnTo>
                <a:lnTo>
                  <a:pt x="91546" y="28951"/>
                </a:lnTo>
                <a:lnTo>
                  <a:pt x="91620" y="28970"/>
                </a:lnTo>
                <a:lnTo>
                  <a:pt x="91695" y="28988"/>
                </a:lnTo>
                <a:lnTo>
                  <a:pt x="91806" y="28970"/>
                </a:lnTo>
                <a:lnTo>
                  <a:pt x="91900" y="28933"/>
                </a:lnTo>
                <a:lnTo>
                  <a:pt x="91974" y="28877"/>
                </a:lnTo>
                <a:lnTo>
                  <a:pt x="92030" y="28802"/>
                </a:lnTo>
                <a:lnTo>
                  <a:pt x="92067" y="28690"/>
                </a:lnTo>
                <a:lnTo>
                  <a:pt x="92067" y="28579"/>
                </a:lnTo>
                <a:lnTo>
                  <a:pt x="92030" y="28486"/>
                </a:lnTo>
                <a:lnTo>
                  <a:pt x="91955" y="28374"/>
                </a:lnTo>
                <a:lnTo>
                  <a:pt x="91955" y="28393"/>
                </a:lnTo>
                <a:lnTo>
                  <a:pt x="91881" y="28318"/>
                </a:lnTo>
                <a:lnTo>
                  <a:pt x="91825" y="28281"/>
                </a:lnTo>
                <a:lnTo>
                  <a:pt x="91769" y="28281"/>
                </a:lnTo>
                <a:lnTo>
                  <a:pt x="91695" y="28262"/>
                </a:lnTo>
                <a:close/>
                <a:moveTo>
                  <a:pt x="671" y="28635"/>
                </a:moveTo>
                <a:lnTo>
                  <a:pt x="597" y="28653"/>
                </a:lnTo>
                <a:lnTo>
                  <a:pt x="541" y="28690"/>
                </a:lnTo>
                <a:lnTo>
                  <a:pt x="485" y="28728"/>
                </a:lnTo>
                <a:lnTo>
                  <a:pt x="448" y="28784"/>
                </a:lnTo>
                <a:lnTo>
                  <a:pt x="410" y="28839"/>
                </a:lnTo>
                <a:lnTo>
                  <a:pt x="392" y="28914"/>
                </a:lnTo>
                <a:lnTo>
                  <a:pt x="392" y="28970"/>
                </a:lnTo>
                <a:lnTo>
                  <a:pt x="410" y="29044"/>
                </a:lnTo>
                <a:lnTo>
                  <a:pt x="429" y="29100"/>
                </a:lnTo>
                <a:lnTo>
                  <a:pt x="466" y="29156"/>
                </a:lnTo>
                <a:lnTo>
                  <a:pt x="522" y="29193"/>
                </a:lnTo>
                <a:lnTo>
                  <a:pt x="578" y="29230"/>
                </a:lnTo>
                <a:lnTo>
                  <a:pt x="634" y="29268"/>
                </a:lnTo>
                <a:lnTo>
                  <a:pt x="746" y="29268"/>
                </a:lnTo>
                <a:lnTo>
                  <a:pt x="839" y="29249"/>
                </a:lnTo>
                <a:lnTo>
                  <a:pt x="932" y="29175"/>
                </a:lnTo>
                <a:lnTo>
                  <a:pt x="969" y="29137"/>
                </a:lnTo>
                <a:lnTo>
                  <a:pt x="1006" y="29100"/>
                </a:lnTo>
                <a:lnTo>
                  <a:pt x="1025" y="29044"/>
                </a:lnTo>
                <a:lnTo>
                  <a:pt x="1043" y="28970"/>
                </a:lnTo>
                <a:lnTo>
                  <a:pt x="1043" y="28914"/>
                </a:lnTo>
                <a:lnTo>
                  <a:pt x="1025" y="28858"/>
                </a:lnTo>
                <a:lnTo>
                  <a:pt x="950" y="28746"/>
                </a:lnTo>
                <a:lnTo>
                  <a:pt x="913" y="28709"/>
                </a:lnTo>
                <a:lnTo>
                  <a:pt x="857" y="28672"/>
                </a:lnTo>
                <a:lnTo>
                  <a:pt x="801" y="28653"/>
                </a:lnTo>
                <a:lnTo>
                  <a:pt x="727" y="28635"/>
                </a:lnTo>
                <a:close/>
                <a:moveTo>
                  <a:pt x="91490" y="30087"/>
                </a:moveTo>
                <a:lnTo>
                  <a:pt x="91416" y="30124"/>
                </a:lnTo>
                <a:lnTo>
                  <a:pt x="91360" y="30161"/>
                </a:lnTo>
                <a:lnTo>
                  <a:pt x="91322" y="30217"/>
                </a:lnTo>
                <a:lnTo>
                  <a:pt x="91229" y="30347"/>
                </a:lnTo>
                <a:lnTo>
                  <a:pt x="91192" y="30422"/>
                </a:lnTo>
                <a:lnTo>
                  <a:pt x="91192" y="30496"/>
                </a:lnTo>
                <a:lnTo>
                  <a:pt x="91192" y="30590"/>
                </a:lnTo>
                <a:lnTo>
                  <a:pt x="91211" y="30645"/>
                </a:lnTo>
                <a:lnTo>
                  <a:pt x="91248" y="30720"/>
                </a:lnTo>
                <a:lnTo>
                  <a:pt x="91285" y="30776"/>
                </a:lnTo>
                <a:lnTo>
                  <a:pt x="91341" y="30832"/>
                </a:lnTo>
                <a:lnTo>
                  <a:pt x="91397" y="30869"/>
                </a:lnTo>
                <a:lnTo>
                  <a:pt x="91471" y="30887"/>
                </a:lnTo>
                <a:lnTo>
                  <a:pt x="91546" y="30906"/>
                </a:lnTo>
                <a:lnTo>
                  <a:pt x="91639" y="30887"/>
                </a:lnTo>
                <a:lnTo>
                  <a:pt x="91713" y="30869"/>
                </a:lnTo>
                <a:lnTo>
                  <a:pt x="91769" y="30832"/>
                </a:lnTo>
                <a:lnTo>
                  <a:pt x="91825" y="30776"/>
                </a:lnTo>
                <a:lnTo>
                  <a:pt x="91862" y="30720"/>
                </a:lnTo>
                <a:lnTo>
                  <a:pt x="91900" y="30645"/>
                </a:lnTo>
                <a:lnTo>
                  <a:pt x="91918" y="30590"/>
                </a:lnTo>
                <a:lnTo>
                  <a:pt x="91918" y="30496"/>
                </a:lnTo>
                <a:lnTo>
                  <a:pt x="91918" y="30422"/>
                </a:lnTo>
                <a:lnTo>
                  <a:pt x="91881" y="30347"/>
                </a:lnTo>
                <a:lnTo>
                  <a:pt x="91806" y="30217"/>
                </a:lnTo>
                <a:lnTo>
                  <a:pt x="91751" y="30161"/>
                </a:lnTo>
                <a:lnTo>
                  <a:pt x="91695" y="30124"/>
                </a:lnTo>
                <a:lnTo>
                  <a:pt x="91620" y="30087"/>
                </a:lnTo>
                <a:close/>
                <a:moveTo>
                  <a:pt x="876" y="30608"/>
                </a:moveTo>
                <a:lnTo>
                  <a:pt x="801" y="30627"/>
                </a:lnTo>
                <a:lnTo>
                  <a:pt x="746" y="30645"/>
                </a:lnTo>
                <a:lnTo>
                  <a:pt x="690" y="30683"/>
                </a:lnTo>
                <a:lnTo>
                  <a:pt x="634" y="30738"/>
                </a:lnTo>
                <a:lnTo>
                  <a:pt x="597" y="30813"/>
                </a:lnTo>
                <a:lnTo>
                  <a:pt x="578" y="30887"/>
                </a:lnTo>
                <a:lnTo>
                  <a:pt x="597" y="30962"/>
                </a:lnTo>
                <a:lnTo>
                  <a:pt x="615" y="31036"/>
                </a:lnTo>
                <a:lnTo>
                  <a:pt x="652" y="31111"/>
                </a:lnTo>
                <a:lnTo>
                  <a:pt x="690" y="31167"/>
                </a:lnTo>
                <a:lnTo>
                  <a:pt x="746" y="31223"/>
                </a:lnTo>
                <a:lnTo>
                  <a:pt x="839" y="31260"/>
                </a:lnTo>
                <a:lnTo>
                  <a:pt x="857" y="31260"/>
                </a:lnTo>
                <a:lnTo>
                  <a:pt x="894" y="31316"/>
                </a:lnTo>
                <a:lnTo>
                  <a:pt x="932" y="31334"/>
                </a:lnTo>
                <a:lnTo>
                  <a:pt x="969" y="31316"/>
                </a:lnTo>
                <a:lnTo>
                  <a:pt x="1006" y="31297"/>
                </a:lnTo>
                <a:lnTo>
                  <a:pt x="1099" y="31241"/>
                </a:lnTo>
                <a:lnTo>
                  <a:pt x="1137" y="31204"/>
                </a:lnTo>
                <a:lnTo>
                  <a:pt x="1174" y="31148"/>
                </a:lnTo>
                <a:lnTo>
                  <a:pt x="1230" y="31036"/>
                </a:lnTo>
                <a:lnTo>
                  <a:pt x="1230" y="30962"/>
                </a:lnTo>
                <a:lnTo>
                  <a:pt x="1230" y="30906"/>
                </a:lnTo>
                <a:lnTo>
                  <a:pt x="1211" y="30832"/>
                </a:lnTo>
                <a:lnTo>
                  <a:pt x="1174" y="30757"/>
                </a:lnTo>
                <a:lnTo>
                  <a:pt x="1137" y="30720"/>
                </a:lnTo>
                <a:lnTo>
                  <a:pt x="1081" y="30664"/>
                </a:lnTo>
                <a:lnTo>
                  <a:pt x="1025" y="30627"/>
                </a:lnTo>
                <a:lnTo>
                  <a:pt x="950" y="30608"/>
                </a:lnTo>
                <a:close/>
                <a:moveTo>
                  <a:pt x="91620" y="31781"/>
                </a:moveTo>
                <a:lnTo>
                  <a:pt x="91564" y="31800"/>
                </a:lnTo>
                <a:lnTo>
                  <a:pt x="91527" y="31818"/>
                </a:lnTo>
                <a:lnTo>
                  <a:pt x="91471" y="31856"/>
                </a:lnTo>
                <a:lnTo>
                  <a:pt x="91434" y="31911"/>
                </a:lnTo>
                <a:lnTo>
                  <a:pt x="91397" y="32004"/>
                </a:lnTo>
                <a:lnTo>
                  <a:pt x="91397" y="32098"/>
                </a:lnTo>
                <a:lnTo>
                  <a:pt x="91434" y="32191"/>
                </a:lnTo>
                <a:lnTo>
                  <a:pt x="91509" y="32247"/>
                </a:lnTo>
                <a:lnTo>
                  <a:pt x="91546" y="32284"/>
                </a:lnTo>
                <a:lnTo>
                  <a:pt x="91602" y="32302"/>
                </a:lnTo>
                <a:lnTo>
                  <a:pt x="91695" y="32302"/>
                </a:lnTo>
                <a:lnTo>
                  <a:pt x="91769" y="32265"/>
                </a:lnTo>
                <a:lnTo>
                  <a:pt x="91844" y="32209"/>
                </a:lnTo>
                <a:lnTo>
                  <a:pt x="91900" y="32135"/>
                </a:lnTo>
                <a:lnTo>
                  <a:pt x="91918" y="32042"/>
                </a:lnTo>
                <a:lnTo>
                  <a:pt x="91900" y="31949"/>
                </a:lnTo>
                <a:lnTo>
                  <a:pt x="91881" y="31911"/>
                </a:lnTo>
                <a:lnTo>
                  <a:pt x="91844" y="31874"/>
                </a:lnTo>
                <a:lnTo>
                  <a:pt x="91788" y="31837"/>
                </a:lnTo>
                <a:lnTo>
                  <a:pt x="91732" y="31800"/>
                </a:lnTo>
                <a:lnTo>
                  <a:pt x="91676" y="31781"/>
                </a:lnTo>
                <a:close/>
                <a:moveTo>
                  <a:pt x="652" y="32340"/>
                </a:moveTo>
                <a:lnTo>
                  <a:pt x="578" y="32358"/>
                </a:lnTo>
                <a:lnTo>
                  <a:pt x="522" y="32377"/>
                </a:lnTo>
                <a:lnTo>
                  <a:pt x="466" y="32414"/>
                </a:lnTo>
                <a:lnTo>
                  <a:pt x="410" y="32451"/>
                </a:lnTo>
                <a:lnTo>
                  <a:pt x="355" y="32507"/>
                </a:lnTo>
                <a:lnTo>
                  <a:pt x="317" y="32563"/>
                </a:lnTo>
                <a:lnTo>
                  <a:pt x="299" y="32637"/>
                </a:lnTo>
                <a:lnTo>
                  <a:pt x="280" y="32693"/>
                </a:lnTo>
                <a:lnTo>
                  <a:pt x="299" y="32768"/>
                </a:lnTo>
                <a:lnTo>
                  <a:pt x="299" y="32824"/>
                </a:lnTo>
                <a:lnTo>
                  <a:pt x="336" y="32880"/>
                </a:lnTo>
                <a:lnTo>
                  <a:pt x="373" y="32935"/>
                </a:lnTo>
                <a:lnTo>
                  <a:pt x="410" y="32973"/>
                </a:lnTo>
                <a:lnTo>
                  <a:pt x="466" y="33010"/>
                </a:lnTo>
                <a:lnTo>
                  <a:pt x="541" y="33028"/>
                </a:lnTo>
                <a:lnTo>
                  <a:pt x="597" y="33047"/>
                </a:lnTo>
                <a:lnTo>
                  <a:pt x="671" y="33047"/>
                </a:lnTo>
                <a:lnTo>
                  <a:pt x="727" y="33028"/>
                </a:lnTo>
                <a:lnTo>
                  <a:pt x="801" y="32991"/>
                </a:lnTo>
                <a:lnTo>
                  <a:pt x="857" y="32954"/>
                </a:lnTo>
                <a:lnTo>
                  <a:pt x="894" y="32917"/>
                </a:lnTo>
                <a:lnTo>
                  <a:pt x="932" y="32861"/>
                </a:lnTo>
                <a:lnTo>
                  <a:pt x="969" y="32805"/>
                </a:lnTo>
                <a:lnTo>
                  <a:pt x="988" y="32731"/>
                </a:lnTo>
                <a:lnTo>
                  <a:pt x="988" y="32656"/>
                </a:lnTo>
                <a:lnTo>
                  <a:pt x="969" y="32582"/>
                </a:lnTo>
                <a:lnTo>
                  <a:pt x="950" y="32526"/>
                </a:lnTo>
                <a:lnTo>
                  <a:pt x="913" y="32470"/>
                </a:lnTo>
                <a:lnTo>
                  <a:pt x="857" y="32414"/>
                </a:lnTo>
                <a:lnTo>
                  <a:pt x="801" y="32377"/>
                </a:lnTo>
                <a:lnTo>
                  <a:pt x="727" y="32358"/>
                </a:lnTo>
                <a:lnTo>
                  <a:pt x="652" y="32340"/>
                </a:lnTo>
                <a:close/>
                <a:moveTo>
                  <a:pt x="91602" y="33401"/>
                </a:moveTo>
                <a:lnTo>
                  <a:pt x="91509" y="33457"/>
                </a:lnTo>
                <a:lnTo>
                  <a:pt x="91453" y="33531"/>
                </a:lnTo>
                <a:lnTo>
                  <a:pt x="91416" y="33606"/>
                </a:lnTo>
                <a:lnTo>
                  <a:pt x="91434" y="33699"/>
                </a:lnTo>
                <a:lnTo>
                  <a:pt x="91471" y="33792"/>
                </a:lnTo>
                <a:lnTo>
                  <a:pt x="91527" y="33848"/>
                </a:lnTo>
                <a:lnTo>
                  <a:pt x="91620" y="33866"/>
                </a:lnTo>
                <a:lnTo>
                  <a:pt x="91732" y="33866"/>
                </a:lnTo>
                <a:lnTo>
                  <a:pt x="91806" y="33829"/>
                </a:lnTo>
                <a:lnTo>
                  <a:pt x="91844" y="33755"/>
                </a:lnTo>
                <a:lnTo>
                  <a:pt x="91881" y="33680"/>
                </a:lnTo>
                <a:lnTo>
                  <a:pt x="91881" y="33587"/>
                </a:lnTo>
                <a:lnTo>
                  <a:pt x="91844" y="33513"/>
                </a:lnTo>
                <a:lnTo>
                  <a:pt x="91788" y="33438"/>
                </a:lnTo>
                <a:lnTo>
                  <a:pt x="91695" y="33401"/>
                </a:lnTo>
                <a:close/>
                <a:moveTo>
                  <a:pt x="708" y="34034"/>
                </a:moveTo>
                <a:lnTo>
                  <a:pt x="652" y="34052"/>
                </a:lnTo>
                <a:lnTo>
                  <a:pt x="597" y="34052"/>
                </a:lnTo>
                <a:lnTo>
                  <a:pt x="541" y="34090"/>
                </a:lnTo>
                <a:lnTo>
                  <a:pt x="504" y="34127"/>
                </a:lnTo>
                <a:lnTo>
                  <a:pt x="466" y="34164"/>
                </a:lnTo>
                <a:lnTo>
                  <a:pt x="429" y="34220"/>
                </a:lnTo>
                <a:lnTo>
                  <a:pt x="410" y="34276"/>
                </a:lnTo>
                <a:lnTo>
                  <a:pt x="410" y="34332"/>
                </a:lnTo>
                <a:lnTo>
                  <a:pt x="410" y="34388"/>
                </a:lnTo>
                <a:lnTo>
                  <a:pt x="429" y="34443"/>
                </a:lnTo>
                <a:lnTo>
                  <a:pt x="485" y="34537"/>
                </a:lnTo>
                <a:lnTo>
                  <a:pt x="578" y="34592"/>
                </a:lnTo>
                <a:lnTo>
                  <a:pt x="671" y="34630"/>
                </a:lnTo>
                <a:lnTo>
                  <a:pt x="746" y="34630"/>
                </a:lnTo>
                <a:lnTo>
                  <a:pt x="801" y="34611"/>
                </a:lnTo>
                <a:lnTo>
                  <a:pt x="857" y="34592"/>
                </a:lnTo>
                <a:lnTo>
                  <a:pt x="894" y="34555"/>
                </a:lnTo>
                <a:lnTo>
                  <a:pt x="932" y="34499"/>
                </a:lnTo>
                <a:lnTo>
                  <a:pt x="969" y="34462"/>
                </a:lnTo>
                <a:lnTo>
                  <a:pt x="988" y="34406"/>
                </a:lnTo>
                <a:lnTo>
                  <a:pt x="988" y="34332"/>
                </a:lnTo>
                <a:lnTo>
                  <a:pt x="988" y="34276"/>
                </a:lnTo>
                <a:lnTo>
                  <a:pt x="969" y="34220"/>
                </a:lnTo>
                <a:lnTo>
                  <a:pt x="913" y="34127"/>
                </a:lnTo>
                <a:lnTo>
                  <a:pt x="820" y="34071"/>
                </a:lnTo>
                <a:lnTo>
                  <a:pt x="708" y="34034"/>
                </a:lnTo>
                <a:close/>
                <a:moveTo>
                  <a:pt x="91620" y="35058"/>
                </a:moveTo>
                <a:lnTo>
                  <a:pt x="91490" y="35076"/>
                </a:lnTo>
                <a:lnTo>
                  <a:pt x="91434" y="35095"/>
                </a:lnTo>
                <a:lnTo>
                  <a:pt x="91378" y="35114"/>
                </a:lnTo>
                <a:lnTo>
                  <a:pt x="91341" y="35170"/>
                </a:lnTo>
                <a:lnTo>
                  <a:pt x="91304" y="35207"/>
                </a:lnTo>
                <a:lnTo>
                  <a:pt x="91267" y="35263"/>
                </a:lnTo>
                <a:lnTo>
                  <a:pt x="91248" y="35337"/>
                </a:lnTo>
                <a:lnTo>
                  <a:pt x="91248" y="35393"/>
                </a:lnTo>
                <a:lnTo>
                  <a:pt x="91267" y="35449"/>
                </a:lnTo>
                <a:lnTo>
                  <a:pt x="91285" y="35505"/>
                </a:lnTo>
                <a:lnTo>
                  <a:pt x="91322" y="35561"/>
                </a:lnTo>
                <a:lnTo>
                  <a:pt x="91360" y="35598"/>
                </a:lnTo>
                <a:lnTo>
                  <a:pt x="91416" y="35635"/>
                </a:lnTo>
                <a:lnTo>
                  <a:pt x="91471" y="35672"/>
                </a:lnTo>
                <a:lnTo>
                  <a:pt x="91658" y="35672"/>
                </a:lnTo>
                <a:lnTo>
                  <a:pt x="91713" y="35654"/>
                </a:lnTo>
                <a:lnTo>
                  <a:pt x="91769" y="35616"/>
                </a:lnTo>
                <a:lnTo>
                  <a:pt x="91806" y="35579"/>
                </a:lnTo>
                <a:lnTo>
                  <a:pt x="91844" y="35523"/>
                </a:lnTo>
                <a:lnTo>
                  <a:pt x="91881" y="35412"/>
                </a:lnTo>
                <a:lnTo>
                  <a:pt x="91862" y="35281"/>
                </a:lnTo>
                <a:lnTo>
                  <a:pt x="91844" y="35225"/>
                </a:lnTo>
                <a:lnTo>
                  <a:pt x="91825" y="35170"/>
                </a:lnTo>
                <a:lnTo>
                  <a:pt x="91788" y="35132"/>
                </a:lnTo>
                <a:lnTo>
                  <a:pt x="91732" y="35095"/>
                </a:lnTo>
                <a:lnTo>
                  <a:pt x="91620" y="35058"/>
                </a:lnTo>
                <a:close/>
                <a:moveTo>
                  <a:pt x="801" y="35821"/>
                </a:moveTo>
                <a:lnTo>
                  <a:pt x="708" y="35840"/>
                </a:lnTo>
                <a:lnTo>
                  <a:pt x="652" y="35858"/>
                </a:lnTo>
                <a:lnTo>
                  <a:pt x="615" y="35877"/>
                </a:lnTo>
                <a:lnTo>
                  <a:pt x="541" y="35970"/>
                </a:lnTo>
                <a:lnTo>
                  <a:pt x="504" y="36082"/>
                </a:lnTo>
                <a:lnTo>
                  <a:pt x="504" y="36138"/>
                </a:lnTo>
                <a:lnTo>
                  <a:pt x="504" y="36194"/>
                </a:lnTo>
                <a:lnTo>
                  <a:pt x="522" y="36249"/>
                </a:lnTo>
                <a:lnTo>
                  <a:pt x="559" y="36305"/>
                </a:lnTo>
                <a:lnTo>
                  <a:pt x="597" y="36342"/>
                </a:lnTo>
                <a:lnTo>
                  <a:pt x="634" y="36380"/>
                </a:lnTo>
                <a:lnTo>
                  <a:pt x="746" y="36417"/>
                </a:lnTo>
                <a:lnTo>
                  <a:pt x="857" y="36417"/>
                </a:lnTo>
                <a:lnTo>
                  <a:pt x="913" y="36398"/>
                </a:lnTo>
                <a:lnTo>
                  <a:pt x="969" y="36361"/>
                </a:lnTo>
                <a:lnTo>
                  <a:pt x="1006" y="36324"/>
                </a:lnTo>
                <a:lnTo>
                  <a:pt x="1043" y="36268"/>
                </a:lnTo>
                <a:lnTo>
                  <a:pt x="1062" y="36212"/>
                </a:lnTo>
                <a:lnTo>
                  <a:pt x="1081" y="36156"/>
                </a:lnTo>
                <a:lnTo>
                  <a:pt x="1081" y="36082"/>
                </a:lnTo>
                <a:lnTo>
                  <a:pt x="1062" y="36026"/>
                </a:lnTo>
                <a:lnTo>
                  <a:pt x="988" y="35914"/>
                </a:lnTo>
                <a:lnTo>
                  <a:pt x="913" y="35858"/>
                </a:lnTo>
                <a:lnTo>
                  <a:pt x="801" y="35821"/>
                </a:lnTo>
                <a:close/>
                <a:moveTo>
                  <a:pt x="91490" y="36827"/>
                </a:moveTo>
                <a:lnTo>
                  <a:pt x="91397" y="36864"/>
                </a:lnTo>
                <a:lnTo>
                  <a:pt x="91341" y="36920"/>
                </a:lnTo>
                <a:lnTo>
                  <a:pt x="91304" y="36957"/>
                </a:lnTo>
                <a:lnTo>
                  <a:pt x="91267" y="37031"/>
                </a:lnTo>
                <a:lnTo>
                  <a:pt x="91248" y="37087"/>
                </a:lnTo>
                <a:lnTo>
                  <a:pt x="91248" y="37162"/>
                </a:lnTo>
                <a:lnTo>
                  <a:pt x="91248" y="37218"/>
                </a:lnTo>
                <a:lnTo>
                  <a:pt x="91267" y="37292"/>
                </a:lnTo>
                <a:lnTo>
                  <a:pt x="91285" y="37348"/>
                </a:lnTo>
                <a:lnTo>
                  <a:pt x="91341" y="37404"/>
                </a:lnTo>
                <a:lnTo>
                  <a:pt x="91397" y="37460"/>
                </a:lnTo>
                <a:lnTo>
                  <a:pt x="91453" y="37497"/>
                </a:lnTo>
                <a:lnTo>
                  <a:pt x="91527" y="37515"/>
                </a:lnTo>
                <a:lnTo>
                  <a:pt x="91602" y="37515"/>
                </a:lnTo>
                <a:lnTo>
                  <a:pt x="91676" y="37497"/>
                </a:lnTo>
                <a:lnTo>
                  <a:pt x="91732" y="37460"/>
                </a:lnTo>
                <a:lnTo>
                  <a:pt x="91788" y="37422"/>
                </a:lnTo>
                <a:lnTo>
                  <a:pt x="91844" y="37366"/>
                </a:lnTo>
                <a:lnTo>
                  <a:pt x="91862" y="37292"/>
                </a:lnTo>
                <a:lnTo>
                  <a:pt x="91881" y="37236"/>
                </a:lnTo>
                <a:lnTo>
                  <a:pt x="91881" y="37162"/>
                </a:lnTo>
                <a:lnTo>
                  <a:pt x="91881" y="37087"/>
                </a:lnTo>
                <a:lnTo>
                  <a:pt x="91862" y="37031"/>
                </a:lnTo>
                <a:lnTo>
                  <a:pt x="91825" y="36957"/>
                </a:lnTo>
                <a:lnTo>
                  <a:pt x="91788" y="36901"/>
                </a:lnTo>
                <a:lnTo>
                  <a:pt x="91695" y="36845"/>
                </a:lnTo>
                <a:lnTo>
                  <a:pt x="91602" y="36827"/>
                </a:lnTo>
                <a:close/>
                <a:moveTo>
                  <a:pt x="597" y="37478"/>
                </a:moveTo>
                <a:lnTo>
                  <a:pt x="522" y="37497"/>
                </a:lnTo>
                <a:lnTo>
                  <a:pt x="466" y="37497"/>
                </a:lnTo>
                <a:lnTo>
                  <a:pt x="392" y="37534"/>
                </a:lnTo>
                <a:lnTo>
                  <a:pt x="336" y="37571"/>
                </a:lnTo>
                <a:lnTo>
                  <a:pt x="299" y="37627"/>
                </a:lnTo>
                <a:lnTo>
                  <a:pt x="261" y="37683"/>
                </a:lnTo>
                <a:lnTo>
                  <a:pt x="243" y="37739"/>
                </a:lnTo>
                <a:lnTo>
                  <a:pt x="224" y="37869"/>
                </a:lnTo>
                <a:lnTo>
                  <a:pt x="224" y="37944"/>
                </a:lnTo>
                <a:lnTo>
                  <a:pt x="243" y="37999"/>
                </a:lnTo>
                <a:lnTo>
                  <a:pt x="280" y="38074"/>
                </a:lnTo>
                <a:lnTo>
                  <a:pt x="317" y="38130"/>
                </a:lnTo>
                <a:lnTo>
                  <a:pt x="373" y="38167"/>
                </a:lnTo>
                <a:lnTo>
                  <a:pt x="429" y="38204"/>
                </a:lnTo>
                <a:lnTo>
                  <a:pt x="485" y="38223"/>
                </a:lnTo>
                <a:lnTo>
                  <a:pt x="615" y="38223"/>
                </a:lnTo>
                <a:lnTo>
                  <a:pt x="690" y="38186"/>
                </a:lnTo>
                <a:lnTo>
                  <a:pt x="746" y="38148"/>
                </a:lnTo>
                <a:lnTo>
                  <a:pt x="783" y="38093"/>
                </a:lnTo>
                <a:lnTo>
                  <a:pt x="820" y="38037"/>
                </a:lnTo>
                <a:lnTo>
                  <a:pt x="839" y="37962"/>
                </a:lnTo>
                <a:lnTo>
                  <a:pt x="839" y="37888"/>
                </a:lnTo>
                <a:lnTo>
                  <a:pt x="857" y="37832"/>
                </a:lnTo>
                <a:lnTo>
                  <a:pt x="876" y="37739"/>
                </a:lnTo>
                <a:lnTo>
                  <a:pt x="857" y="37664"/>
                </a:lnTo>
                <a:lnTo>
                  <a:pt x="820" y="37590"/>
                </a:lnTo>
                <a:lnTo>
                  <a:pt x="764" y="37553"/>
                </a:lnTo>
                <a:lnTo>
                  <a:pt x="708" y="37515"/>
                </a:lnTo>
                <a:lnTo>
                  <a:pt x="652" y="37497"/>
                </a:lnTo>
                <a:lnTo>
                  <a:pt x="597" y="37478"/>
                </a:lnTo>
                <a:close/>
                <a:moveTo>
                  <a:pt x="615" y="39005"/>
                </a:moveTo>
                <a:lnTo>
                  <a:pt x="559" y="39023"/>
                </a:lnTo>
                <a:lnTo>
                  <a:pt x="504" y="39042"/>
                </a:lnTo>
                <a:lnTo>
                  <a:pt x="410" y="39117"/>
                </a:lnTo>
                <a:lnTo>
                  <a:pt x="373" y="39154"/>
                </a:lnTo>
                <a:lnTo>
                  <a:pt x="336" y="39210"/>
                </a:lnTo>
                <a:lnTo>
                  <a:pt x="317" y="39266"/>
                </a:lnTo>
                <a:lnTo>
                  <a:pt x="317" y="39321"/>
                </a:lnTo>
                <a:lnTo>
                  <a:pt x="317" y="39396"/>
                </a:lnTo>
                <a:lnTo>
                  <a:pt x="336" y="39452"/>
                </a:lnTo>
                <a:lnTo>
                  <a:pt x="355" y="39508"/>
                </a:lnTo>
                <a:lnTo>
                  <a:pt x="410" y="39545"/>
                </a:lnTo>
                <a:lnTo>
                  <a:pt x="504" y="39619"/>
                </a:lnTo>
                <a:lnTo>
                  <a:pt x="597" y="39638"/>
                </a:lnTo>
                <a:lnTo>
                  <a:pt x="708" y="39619"/>
                </a:lnTo>
                <a:lnTo>
                  <a:pt x="801" y="39563"/>
                </a:lnTo>
                <a:lnTo>
                  <a:pt x="857" y="39526"/>
                </a:lnTo>
                <a:lnTo>
                  <a:pt x="876" y="39470"/>
                </a:lnTo>
                <a:lnTo>
                  <a:pt x="913" y="39414"/>
                </a:lnTo>
                <a:lnTo>
                  <a:pt x="913" y="39340"/>
                </a:lnTo>
                <a:lnTo>
                  <a:pt x="913" y="39284"/>
                </a:lnTo>
                <a:lnTo>
                  <a:pt x="894" y="39228"/>
                </a:lnTo>
                <a:lnTo>
                  <a:pt x="876" y="39172"/>
                </a:lnTo>
                <a:lnTo>
                  <a:pt x="820" y="39117"/>
                </a:lnTo>
                <a:lnTo>
                  <a:pt x="727" y="39042"/>
                </a:lnTo>
                <a:lnTo>
                  <a:pt x="671" y="39023"/>
                </a:lnTo>
                <a:lnTo>
                  <a:pt x="615" y="39005"/>
                </a:lnTo>
                <a:close/>
                <a:moveTo>
                  <a:pt x="91695" y="38949"/>
                </a:moveTo>
                <a:lnTo>
                  <a:pt x="91620" y="38968"/>
                </a:lnTo>
                <a:lnTo>
                  <a:pt x="91509" y="39042"/>
                </a:lnTo>
                <a:lnTo>
                  <a:pt x="91471" y="39098"/>
                </a:lnTo>
                <a:lnTo>
                  <a:pt x="91434" y="39154"/>
                </a:lnTo>
                <a:lnTo>
                  <a:pt x="91416" y="39210"/>
                </a:lnTo>
                <a:lnTo>
                  <a:pt x="91397" y="39284"/>
                </a:lnTo>
                <a:lnTo>
                  <a:pt x="91397" y="39340"/>
                </a:lnTo>
                <a:lnTo>
                  <a:pt x="91416" y="39396"/>
                </a:lnTo>
                <a:lnTo>
                  <a:pt x="91434" y="39470"/>
                </a:lnTo>
                <a:lnTo>
                  <a:pt x="91471" y="39526"/>
                </a:lnTo>
                <a:lnTo>
                  <a:pt x="91509" y="39563"/>
                </a:lnTo>
                <a:lnTo>
                  <a:pt x="91564" y="39601"/>
                </a:lnTo>
                <a:lnTo>
                  <a:pt x="91620" y="39638"/>
                </a:lnTo>
                <a:lnTo>
                  <a:pt x="91695" y="39657"/>
                </a:lnTo>
                <a:lnTo>
                  <a:pt x="91751" y="39657"/>
                </a:lnTo>
                <a:lnTo>
                  <a:pt x="91825" y="39638"/>
                </a:lnTo>
                <a:lnTo>
                  <a:pt x="91881" y="39619"/>
                </a:lnTo>
                <a:lnTo>
                  <a:pt x="91937" y="39601"/>
                </a:lnTo>
                <a:lnTo>
                  <a:pt x="91993" y="39545"/>
                </a:lnTo>
                <a:lnTo>
                  <a:pt x="92030" y="39489"/>
                </a:lnTo>
                <a:lnTo>
                  <a:pt x="92067" y="39433"/>
                </a:lnTo>
                <a:lnTo>
                  <a:pt x="92086" y="39359"/>
                </a:lnTo>
                <a:lnTo>
                  <a:pt x="92086" y="39303"/>
                </a:lnTo>
                <a:lnTo>
                  <a:pt x="92067" y="39228"/>
                </a:lnTo>
                <a:lnTo>
                  <a:pt x="92049" y="39172"/>
                </a:lnTo>
                <a:lnTo>
                  <a:pt x="92011" y="39098"/>
                </a:lnTo>
                <a:lnTo>
                  <a:pt x="91974" y="39042"/>
                </a:lnTo>
                <a:lnTo>
                  <a:pt x="91918" y="39005"/>
                </a:lnTo>
                <a:lnTo>
                  <a:pt x="91844" y="38968"/>
                </a:lnTo>
                <a:lnTo>
                  <a:pt x="91769" y="38949"/>
                </a:lnTo>
                <a:close/>
                <a:moveTo>
                  <a:pt x="597" y="40476"/>
                </a:moveTo>
                <a:lnTo>
                  <a:pt x="541" y="40494"/>
                </a:lnTo>
                <a:lnTo>
                  <a:pt x="485" y="40513"/>
                </a:lnTo>
                <a:lnTo>
                  <a:pt x="392" y="40587"/>
                </a:lnTo>
                <a:lnTo>
                  <a:pt x="317" y="40699"/>
                </a:lnTo>
                <a:lnTo>
                  <a:pt x="317" y="40755"/>
                </a:lnTo>
                <a:lnTo>
                  <a:pt x="299" y="40811"/>
                </a:lnTo>
                <a:lnTo>
                  <a:pt x="317" y="40885"/>
                </a:lnTo>
                <a:lnTo>
                  <a:pt x="336" y="40941"/>
                </a:lnTo>
                <a:lnTo>
                  <a:pt x="373" y="40997"/>
                </a:lnTo>
                <a:lnTo>
                  <a:pt x="410" y="41034"/>
                </a:lnTo>
                <a:lnTo>
                  <a:pt x="504" y="41090"/>
                </a:lnTo>
                <a:lnTo>
                  <a:pt x="615" y="41109"/>
                </a:lnTo>
                <a:lnTo>
                  <a:pt x="727" y="41090"/>
                </a:lnTo>
                <a:lnTo>
                  <a:pt x="783" y="41053"/>
                </a:lnTo>
                <a:lnTo>
                  <a:pt x="839" y="41016"/>
                </a:lnTo>
                <a:lnTo>
                  <a:pt x="876" y="40960"/>
                </a:lnTo>
                <a:lnTo>
                  <a:pt x="913" y="40904"/>
                </a:lnTo>
                <a:lnTo>
                  <a:pt x="913" y="40848"/>
                </a:lnTo>
                <a:lnTo>
                  <a:pt x="932" y="40774"/>
                </a:lnTo>
                <a:lnTo>
                  <a:pt x="913" y="40699"/>
                </a:lnTo>
                <a:lnTo>
                  <a:pt x="876" y="40643"/>
                </a:lnTo>
                <a:lnTo>
                  <a:pt x="801" y="40550"/>
                </a:lnTo>
                <a:lnTo>
                  <a:pt x="708" y="40494"/>
                </a:lnTo>
                <a:lnTo>
                  <a:pt x="652" y="40476"/>
                </a:lnTo>
                <a:close/>
                <a:moveTo>
                  <a:pt x="91732" y="40625"/>
                </a:moveTo>
                <a:lnTo>
                  <a:pt x="91676" y="40643"/>
                </a:lnTo>
                <a:lnTo>
                  <a:pt x="91620" y="40643"/>
                </a:lnTo>
                <a:lnTo>
                  <a:pt x="91564" y="40680"/>
                </a:lnTo>
                <a:lnTo>
                  <a:pt x="91509" y="40755"/>
                </a:lnTo>
                <a:lnTo>
                  <a:pt x="91471" y="40848"/>
                </a:lnTo>
                <a:lnTo>
                  <a:pt x="91471" y="40941"/>
                </a:lnTo>
                <a:lnTo>
                  <a:pt x="91490" y="41034"/>
                </a:lnTo>
                <a:lnTo>
                  <a:pt x="91527" y="41090"/>
                </a:lnTo>
                <a:lnTo>
                  <a:pt x="91564" y="41127"/>
                </a:lnTo>
                <a:lnTo>
                  <a:pt x="91658" y="41165"/>
                </a:lnTo>
                <a:lnTo>
                  <a:pt x="91769" y="41183"/>
                </a:lnTo>
                <a:lnTo>
                  <a:pt x="91825" y="41165"/>
                </a:lnTo>
                <a:lnTo>
                  <a:pt x="91881" y="41146"/>
                </a:lnTo>
                <a:lnTo>
                  <a:pt x="91918" y="41109"/>
                </a:lnTo>
                <a:lnTo>
                  <a:pt x="91955" y="41071"/>
                </a:lnTo>
                <a:lnTo>
                  <a:pt x="92011" y="40978"/>
                </a:lnTo>
                <a:lnTo>
                  <a:pt x="92011" y="40867"/>
                </a:lnTo>
                <a:lnTo>
                  <a:pt x="91974" y="40774"/>
                </a:lnTo>
                <a:lnTo>
                  <a:pt x="91937" y="40718"/>
                </a:lnTo>
                <a:lnTo>
                  <a:pt x="91900" y="40680"/>
                </a:lnTo>
                <a:lnTo>
                  <a:pt x="91844" y="40662"/>
                </a:lnTo>
                <a:lnTo>
                  <a:pt x="91788" y="40643"/>
                </a:lnTo>
                <a:lnTo>
                  <a:pt x="91732" y="40625"/>
                </a:lnTo>
                <a:close/>
                <a:moveTo>
                  <a:pt x="485" y="42207"/>
                </a:moveTo>
                <a:lnTo>
                  <a:pt x="429" y="42226"/>
                </a:lnTo>
                <a:lnTo>
                  <a:pt x="355" y="42263"/>
                </a:lnTo>
                <a:lnTo>
                  <a:pt x="317" y="42319"/>
                </a:lnTo>
                <a:lnTo>
                  <a:pt x="280" y="42375"/>
                </a:lnTo>
                <a:lnTo>
                  <a:pt x="243" y="42431"/>
                </a:lnTo>
                <a:lnTo>
                  <a:pt x="224" y="42505"/>
                </a:lnTo>
                <a:lnTo>
                  <a:pt x="243" y="42561"/>
                </a:lnTo>
                <a:lnTo>
                  <a:pt x="243" y="42635"/>
                </a:lnTo>
                <a:lnTo>
                  <a:pt x="280" y="42673"/>
                </a:lnTo>
                <a:lnTo>
                  <a:pt x="336" y="42766"/>
                </a:lnTo>
                <a:lnTo>
                  <a:pt x="448" y="42822"/>
                </a:lnTo>
                <a:lnTo>
                  <a:pt x="559" y="42859"/>
                </a:lnTo>
                <a:lnTo>
                  <a:pt x="634" y="42840"/>
                </a:lnTo>
                <a:lnTo>
                  <a:pt x="690" y="42822"/>
                </a:lnTo>
                <a:lnTo>
                  <a:pt x="746" y="42784"/>
                </a:lnTo>
                <a:lnTo>
                  <a:pt x="801" y="42747"/>
                </a:lnTo>
                <a:lnTo>
                  <a:pt x="839" y="42691"/>
                </a:lnTo>
                <a:lnTo>
                  <a:pt x="857" y="42617"/>
                </a:lnTo>
                <a:lnTo>
                  <a:pt x="876" y="42561"/>
                </a:lnTo>
                <a:lnTo>
                  <a:pt x="876" y="42486"/>
                </a:lnTo>
                <a:lnTo>
                  <a:pt x="857" y="42431"/>
                </a:lnTo>
                <a:lnTo>
                  <a:pt x="839" y="42375"/>
                </a:lnTo>
                <a:lnTo>
                  <a:pt x="764" y="42282"/>
                </a:lnTo>
                <a:lnTo>
                  <a:pt x="671" y="42226"/>
                </a:lnTo>
                <a:lnTo>
                  <a:pt x="559" y="42207"/>
                </a:lnTo>
                <a:close/>
                <a:moveTo>
                  <a:pt x="91583" y="42468"/>
                </a:moveTo>
                <a:lnTo>
                  <a:pt x="91527" y="42505"/>
                </a:lnTo>
                <a:lnTo>
                  <a:pt x="91471" y="42524"/>
                </a:lnTo>
                <a:lnTo>
                  <a:pt x="91416" y="42580"/>
                </a:lnTo>
                <a:lnTo>
                  <a:pt x="91378" y="42617"/>
                </a:lnTo>
                <a:lnTo>
                  <a:pt x="91341" y="42673"/>
                </a:lnTo>
                <a:lnTo>
                  <a:pt x="91322" y="42747"/>
                </a:lnTo>
                <a:lnTo>
                  <a:pt x="91304" y="42803"/>
                </a:lnTo>
                <a:lnTo>
                  <a:pt x="91322" y="42877"/>
                </a:lnTo>
                <a:lnTo>
                  <a:pt x="91341" y="42952"/>
                </a:lnTo>
                <a:lnTo>
                  <a:pt x="91378" y="43008"/>
                </a:lnTo>
                <a:lnTo>
                  <a:pt x="91416" y="43045"/>
                </a:lnTo>
                <a:lnTo>
                  <a:pt x="91471" y="43101"/>
                </a:lnTo>
                <a:lnTo>
                  <a:pt x="91527" y="43119"/>
                </a:lnTo>
                <a:lnTo>
                  <a:pt x="91583" y="43138"/>
                </a:lnTo>
                <a:lnTo>
                  <a:pt x="91658" y="43157"/>
                </a:lnTo>
                <a:lnTo>
                  <a:pt x="91713" y="43138"/>
                </a:lnTo>
                <a:lnTo>
                  <a:pt x="91788" y="43119"/>
                </a:lnTo>
                <a:lnTo>
                  <a:pt x="91844" y="43101"/>
                </a:lnTo>
                <a:lnTo>
                  <a:pt x="91900" y="43045"/>
                </a:lnTo>
                <a:lnTo>
                  <a:pt x="91937" y="43008"/>
                </a:lnTo>
                <a:lnTo>
                  <a:pt x="91974" y="42933"/>
                </a:lnTo>
                <a:lnTo>
                  <a:pt x="91993" y="42877"/>
                </a:lnTo>
                <a:lnTo>
                  <a:pt x="91993" y="42803"/>
                </a:lnTo>
                <a:lnTo>
                  <a:pt x="91993" y="42747"/>
                </a:lnTo>
                <a:lnTo>
                  <a:pt x="91974" y="42673"/>
                </a:lnTo>
                <a:lnTo>
                  <a:pt x="91937" y="42617"/>
                </a:lnTo>
                <a:lnTo>
                  <a:pt x="91900" y="42580"/>
                </a:lnTo>
                <a:lnTo>
                  <a:pt x="91844" y="42524"/>
                </a:lnTo>
                <a:lnTo>
                  <a:pt x="91788" y="42505"/>
                </a:lnTo>
                <a:lnTo>
                  <a:pt x="91713" y="42486"/>
                </a:lnTo>
                <a:lnTo>
                  <a:pt x="91658" y="42468"/>
                </a:lnTo>
                <a:close/>
                <a:moveTo>
                  <a:pt x="652" y="43790"/>
                </a:moveTo>
                <a:lnTo>
                  <a:pt x="615" y="43827"/>
                </a:lnTo>
                <a:lnTo>
                  <a:pt x="578" y="43864"/>
                </a:lnTo>
                <a:lnTo>
                  <a:pt x="559" y="43920"/>
                </a:lnTo>
                <a:lnTo>
                  <a:pt x="578" y="43976"/>
                </a:lnTo>
                <a:lnTo>
                  <a:pt x="615" y="44013"/>
                </a:lnTo>
                <a:lnTo>
                  <a:pt x="652" y="44032"/>
                </a:lnTo>
                <a:lnTo>
                  <a:pt x="708" y="44050"/>
                </a:lnTo>
                <a:lnTo>
                  <a:pt x="746" y="44032"/>
                </a:lnTo>
                <a:lnTo>
                  <a:pt x="783" y="44013"/>
                </a:lnTo>
                <a:lnTo>
                  <a:pt x="820" y="43976"/>
                </a:lnTo>
                <a:lnTo>
                  <a:pt x="839" y="43920"/>
                </a:lnTo>
                <a:lnTo>
                  <a:pt x="820" y="43864"/>
                </a:lnTo>
                <a:lnTo>
                  <a:pt x="783" y="43827"/>
                </a:lnTo>
                <a:lnTo>
                  <a:pt x="746" y="43790"/>
                </a:lnTo>
                <a:close/>
                <a:moveTo>
                  <a:pt x="91732" y="44050"/>
                </a:moveTo>
                <a:lnTo>
                  <a:pt x="91639" y="44069"/>
                </a:lnTo>
                <a:lnTo>
                  <a:pt x="91527" y="44125"/>
                </a:lnTo>
                <a:lnTo>
                  <a:pt x="91490" y="44162"/>
                </a:lnTo>
                <a:lnTo>
                  <a:pt x="91471" y="44218"/>
                </a:lnTo>
                <a:lnTo>
                  <a:pt x="91453" y="44274"/>
                </a:lnTo>
                <a:lnTo>
                  <a:pt x="91434" y="44330"/>
                </a:lnTo>
                <a:lnTo>
                  <a:pt x="91453" y="44404"/>
                </a:lnTo>
                <a:lnTo>
                  <a:pt x="91471" y="44460"/>
                </a:lnTo>
                <a:lnTo>
                  <a:pt x="91490" y="44516"/>
                </a:lnTo>
                <a:lnTo>
                  <a:pt x="91527" y="44553"/>
                </a:lnTo>
                <a:lnTo>
                  <a:pt x="91639" y="44609"/>
                </a:lnTo>
                <a:lnTo>
                  <a:pt x="91732" y="44628"/>
                </a:lnTo>
                <a:lnTo>
                  <a:pt x="91844" y="44609"/>
                </a:lnTo>
                <a:lnTo>
                  <a:pt x="91937" y="44553"/>
                </a:lnTo>
                <a:lnTo>
                  <a:pt x="91974" y="44516"/>
                </a:lnTo>
                <a:lnTo>
                  <a:pt x="92011" y="44460"/>
                </a:lnTo>
                <a:lnTo>
                  <a:pt x="92030" y="44404"/>
                </a:lnTo>
                <a:lnTo>
                  <a:pt x="92030" y="44330"/>
                </a:lnTo>
                <a:lnTo>
                  <a:pt x="92030" y="44274"/>
                </a:lnTo>
                <a:lnTo>
                  <a:pt x="92011" y="44218"/>
                </a:lnTo>
                <a:lnTo>
                  <a:pt x="91974" y="44162"/>
                </a:lnTo>
                <a:lnTo>
                  <a:pt x="91937" y="44125"/>
                </a:lnTo>
                <a:lnTo>
                  <a:pt x="91844" y="44069"/>
                </a:lnTo>
                <a:lnTo>
                  <a:pt x="91732" y="44050"/>
                </a:lnTo>
                <a:close/>
                <a:moveTo>
                  <a:pt x="708" y="45093"/>
                </a:moveTo>
                <a:lnTo>
                  <a:pt x="578" y="45112"/>
                </a:lnTo>
                <a:lnTo>
                  <a:pt x="522" y="45112"/>
                </a:lnTo>
                <a:lnTo>
                  <a:pt x="466" y="45149"/>
                </a:lnTo>
                <a:lnTo>
                  <a:pt x="429" y="45186"/>
                </a:lnTo>
                <a:lnTo>
                  <a:pt x="392" y="45242"/>
                </a:lnTo>
                <a:lnTo>
                  <a:pt x="355" y="45298"/>
                </a:lnTo>
                <a:lnTo>
                  <a:pt x="355" y="45372"/>
                </a:lnTo>
                <a:lnTo>
                  <a:pt x="355" y="45428"/>
                </a:lnTo>
                <a:lnTo>
                  <a:pt x="355" y="45484"/>
                </a:lnTo>
                <a:lnTo>
                  <a:pt x="392" y="45540"/>
                </a:lnTo>
                <a:lnTo>
                  <a:pt x="429" y="45577"/>
                </a:lnTo>
                <a:lnTo>
                  <a:pt x="522" y="45652"/>
                </a:lnTo>
                <a:lnTo>
                  <a:pt x="652" y="45689"/>
                </a:lnTo>
                <a:lnTo>
                  <a:pt x="708" y="45689"/>
                </a:lnTo>
                <a:lnTo>
                  <a:pt x="783" y="45670"/>
                </a:lnTo>
                <a:lnTo>
                  <a:pt x="839" y="45652"/>
                </a:lnTo>
                <a:lnTo>
                  <a:pt x="876" y="45614"/>
                </a:lnTo>
                <a:lnTo>
                  <a:pt x="932" y="45577"/>
                </a:lnTo>
                <a:lnTo>
                  <a:pt x="969" y="45540"/>
                </a:lnTo>
                <a:lnTo>
                  <a:pt x="988" y="45465"/>
                </a:lnTo>
                <a:lnTo>
                  <a:pt x="1006" y="45409"/>
                </a:lnTo>
                <a:lnTo>
                  <a:pt x="988" y="45354"/>
                </a:lnTo>
                <a:lnTo>
                  <a:pt x="988" y="45298"/>
                </a:lnTo>
                <a:lnTo>
                  <a:pt x="950" y="45242"/>
                </a:lnTo>
                <a:lnTo>
                  <a:pt x="913" y="45186"/>
                </a:lnTo>
                <a:lnTo>
                  <a:pt x="876" y="45149"/>
                </a:lnTo>
                <a:lnTo>
                  <a:pt x="820" y="45112"/>
                </a:lnTo>
                <a:lnTo>
                  <a:pt x="764" y="45093"/>
                </a:lnTo>
                <a:close/>
                <a:moveTo>
                  <a:pt x="91695" y="45093"/>
                </a:moveTo>
                <a:lnTo>
                  <a:pt x="91620" y="45112"/>
                </a:lnTo>
                <a:lnTo>
                  <a:pt x="91546" y="45130"/>
                </a:lnTo>
                <a:lnTo>
                  <a:pt x="91490" y="45167"/>
                </a:lnTo>
                <a:lnTo>
                  <a:pt x="91434" y="45223"/>
                </a:lnTo>
                <a:lnTo>
                  <a:pt x="91378" y="45279"/>
                </a:lnTo>
                <a:lnTo>
                  <a:pt x="91360" y="45354"/>
                </a:lnTo>
                <a:lnTo>
                  <a:pt x="91341" y="45428"/>
                </a:lnTo>
                <a:lnTo>
                  <a:pt x="91341" y="45503"/>
                </a:lnTo>
                <a:lnTo>
                  <a:pt x="91360" y="45558"/>
                </a:lnTo>
                <a:lnTo>
                  <a:pt x="91378" y="45614"/>
                </a:lnTo>
                <a:lnTo>
                  <a:pt x="91416" y="45670"/>
                </a:lnTo>
                <a:lnTo>
                  <a:pt x="91453" y="45726"/>
                </a:lnTo>
                <a:lnTo>
                  <a:pt x="91564" y="45782"/>
                </a:lnTo>
                <a:lnTo>
                  <a:pt x="91620" y="45800"/>
                </a:lnTo>
                <a:lnTo>
                  <a:pt x="91695" y="45819"/>
                </a:lnTo>
                <a:lnTo>
                  <a:pt x="91769" y="45800"/>
                </a:lnTo>
                <a:lnTo>
                  <a:pt x="91844" y="45782"/>
                </a:lnTo>
                <a:lnTo>
                  <a:pt x="91900" y="45745"/>
                </a:lnTo>
                <a:lnTo>
                  <a:pt x="91955" y="45689"/>
                </a:lnTo>
                <a:lnTo>
                  <a:pt x="91993" y="45633"/>
                </a:lnTo>
                <a:lnTo>
                  <a:pt x="92030" y="45558"/>
                </a:lnTo>
                <a:lnTo>
                  <a:pt x="92049" y="45484"/>
                </a:lnTo>
                <a:lnTo>
                  <a:pt x="92049" y="45409"/>
                </a:lnTo>
                <a:lnTo>
                  <a:pt x="92030" y="45354"/>
                </a:lnTo>
                <a:lnTo>
                  <a:pt x="92011" y="45298"/>
                </a:lnTo>
                <a:lnTo>
                  <a:pt x="91974" y="45242"/>
                </a:lnTo>
                <a:lnTo>
                  <a:pt x="91937" y="45186"/>
                </a:lnTo>
                <a:lnTo>
                  <a:pt x="91825" y="45130"/>
                </a:lnTo>
                <a:lnTo>
                  <a:pt x="91695" y="45093"/>
                </a:lnTo>
                <a:close/>
                <a:moveTo>
                  <a:pt x="504" y="46769"/>
                </a:moveTo>
                <a:lnTo>
                  <a:pt x="448" y="46787"/>
                </a:lnTo>
                <a:lnTo>
                  <a:pt x="392" y="46824"/>
                </a:lnTo>
                <a:lnTo>
                  <a:pt x="336" y="46862"/>
                </a:lnTo>
                <a:lnTo>
                  <a:pt x="280" y="46918"/>
                </a:lnTo>
                <a:lnTo>
                  <a:pt x="206" y="47066"/>
                </a:lnTo>
                <a:lnTo>
                  <a:pt x="187" y="47141"/>
                </a:lnTo>
                <a:lnTo>
                  <a:pt x="187" y="47215"/>
                </a:lnTo>
                <a:lnTo>
                  <a:pt x="187" y="47290"/>
                </a:lnTo>
                <a:lnTo>
                  <a:pt x="224" y="47364"/>
                </a:lnTo>
                <a:lnTo>
                  <a:pt x="261" y="47420"/>
                </a:lnTo>
                <a:lnTo>
                  <a:pt x="317" y="47476"/>
                </a:lnTo>
                <a:lnTo>
                  <a:pt x="392" y="47513"/>
                </a:lnTo>
                <a:lnTo>
                  <a:pt x="448" y="47532"/>
                </a:lnTo>
                <a:lnTo>
                  <a:pt x="522" y="47551"/>
                </a:lnTo>
                <a:lnTo>
                  <a:pt x="597" y="47532"/>
                </a:lnTo>
                <a:lnTo>
                  <a:pt x="652" y="47513"/>
                </a:lnTo>
                <a:lnTo>
                  <a:pt x="727" y="47476"/>
                </a:lnTo>
                <a:lnTo>
                  <a:pt x="783" y="47439"/>
                </a:lnTo>
                <a:lnTo>
                  <a:pt x="820" y="47383"/>
                </a:lnTo>
                <a:lnTo>
                  <a:pt x="894" y="47234"/>
                </a:lnTo>
                <a:lnTo>
                  <a:pt x="913" y="47160"/>
                </a:lnTo>
                <a:lnTo>
                  <a:pt x="913" y="47085"/>
                </a:lnTo>
                <a:lnTo>
                  <a:pt x="913" y="47011"/>
                </a:lnTo>
                <a:lnTo>
                  <a:pt x="876" y="46936"/>
                </a:lnTo>
                <a:lnTo>
                  <a:pt x="839" y="46880"/>
                </a:lnTo>
                <a:lnTo>
                  <a:pt x="764" y="46824"/>
                </a:lnTo>
                <a:lnTo>
                  <a:pt x="708" y="46787"/>
                </a:lnTo>
                <a:lnTo>
                  <a:pt x="634" y="46769"/>
                </a:lnTo>
                <a:close/>
                <a:moveTo>
                  <a:pt x="91658" y="47215"/>
                </a:moveTo>
                <a:lnTo>
                  <a:pt x="91546" y="47234"/>
                </a:lnTo>
                <a:lnTo>
                  <a:pt x="91471" y="47290"/>
                </a:lnTo>
                <a:lnTo>
                  <a:pt x="91434" y="47327"/>
                </a:lnTo>
                <a:lnTo>
                  <a:pt x="91397" y="47364"/>
                </a:lnTo>
                <a:lnTo>
                  <a:pt x="91397" y="47420"/>
                </a:lnTo>
                <a:lnTo>
                  <a:pt x="91378" y="47476"/>
                </a:lnTo>
                <a:lnTo>
                  <a:pt x="91397" y="47551"/>
                </a:lnTo>
                <a:lnTo>
                  <a:pt x="91397" y="47606"/>
                </a:lnTo>
                <a:lnTo>
                  <a:pt x="91434" y="47644"/>
                </a:lnTo>
                <a:lnTo>
                  <a:pt x="91471" y="47681"/>
                </a:lnTo>
                <a:lnTo>
                  <a:pt x="91546" y="47737"/>
                </a:lnTo>
                <a:lnTo>
                  <a:pt x="91751" y="47737"/>
                </a:lnTo>
                <a:lnTo>
                  <a:pt x="91844" y="47681"/>
                </a:lnTo>
                <a:lnTo>
                  <a:pt x="91881" y="47644"/>
                </a:lnTo>
                <a:lnTo>
                  <a:pt x="91900" y="47606"/>
                </a:lnTo>
                <a:lnTo>
                  <a:pt x="91918" y="47551"/>
                </a:lnTo>
                <a:lnTo>
                  <a:pt x="91918" y="47476"/>
                </a:lnTo>
                <a:lnTo>
                  <a:pt x="91918" y="47420"/>
                </a:lnTo>
                <a:lnTo>
                  <a:pt x="91900" y="47364"/>
                </a:lnTo>
                <a:lnTo>
                  <a:pt x="91881" y="47327"/>
                </a:lnTo>
                <a:lnTo>
                  <a:pt x="91844" y="47290"/>
                </a:lnTo>
                <a:lnTo>
                  <a:pt x="91751" y="47234"/>
                </a:lnTo>
                <a:lnTo>
                  <a:pt x="91658" y="47215"/>
                </a:lnTo>
                <a:close/>
                <a:moveTo>
                  <a:pt x="504" y="48295"/>
                </a:moveTo>
                <a:lnTo>
                  <a:pt x="429" y="48333"/>
                </a:lnTo>
                <a:lnTo>
                  <a:pt x="373" y="48407"/>
                </a:lnTo>
                <a:lnTo>
                  <a:pt x="355" y="48481"/>
                </a:lnTo>
                <a:lnTo>
                  <a:pt x="336" y="48556"/>
                </a:lnTo>
                <a:lnTo>
                  <a:pt x="336" y="48630"/>
                </a:lnTo>
                <a:lnTo>
                  <a:pt x="355" y="48705"/>
                </a:lnTo>
                <a:lnTo>
                  <a:pt x="373" y="48779"/>
                </a:lnTo>
                <a:lnTo>
                  <a:pt x="410" y="48835"/>
                </a:lnTo>
                <a:lnTo>
                  <a:pt x="466" y="48891"/>
                </a:lnTo>
                <a:lnTo>
                  <a:pt x="522" y="48928"/>
                </a:lnTo>
                <a:lnTo>
                  <a:pt x="597" y="48947"/>
                </a:lnTo>
                <a:lnTo>
                  <a:pt x="671" y="48928"/>
                </a:lnTo>
                <a:lnTo>
                  <a:pt x="746" y="48891"/>
                </a:lnTo>
                <a:lnTo>
                  <a:pt x="820" y="48835"/>
                </a:lnTo>
                <a:lnTo>
                  <a:pt x="857" y="48779"/>
                </a:lnTo>
                <a:lnTo>
                  <a:pt x="894" y="48705"/>
                </a:lnTo>
                <a:lnTo>
                  <a:pt x="913" y="48612"/>
                </a:lnTo>
                <a:lnTo>
                  <a:pt x="913" y="48519"/>
                </a:lnTo>
                <a:lnTo>
                  <a:pt x="876" y="48444"/>
                </a:lnTo>
                <a:lnTo>
                  <a:pt x="820" y="48370"/>
                </a:lnTo>
                <a:lnTo>
                  <a:pt x="746" y="48333"/>
                </a:lnTo>
                <a:lnTo>
                  <a:pt x="671" y="48295"/>
                </a:lnTo>
                <a:close/>
                <a:moveTo>
                  <a:pt x="91658" y="48630"/>
                </a:moveTo>
                <a:lnTo>
                  <a:pt x="91564" y="48649"/>
                </a:lnTo>
                <a:lnTo>
                  <a:pt x="91471" y="48705"/>
                </a:lnTo>
                <a:lnTo>
                  <a:pt x="91434" y="48742"/>
                </a:lnTo>
                <a:lnTo>
                  <a:pt x="91397" y="48798"/>
                </a:lnTo>
                <a:lnTo>
                  <a:pt x="91360" y="48891"/>
                </a:lnTo>
                <a:lnTo>
                  <a:pt x="91378" y="49003"/>
                </a:lnTo>
                <a:lnTo>
                  <a:pt x="91397" y="49059"/>
                </a:lnTo>
                <a:lnTo>
                  <a:pt x="91434" y="49114"/>
                </a:lnTo>
                <a:lnTo>
                  <a:pt x="91471" y="49152"/>
                </a:lnTo>
                <a:lnTo>
                  <a:pt x="91509" y="49170"/>
                </a:lnTo>
                <a:lnTo>
                  <a:pt x="91620" y="49208"/>
                </a:lnTo>
                <a:lnTo>
                  <a:pt x="91732" y="49208"/>
                </a:lnTo>
                <a:lnTo>
                  <a:pt x="91788" y="49189"/>
                </a:lnTo>
                <a:lnTo>
                  <a:pt x="91825" y="49152"/>
                </a:lnTo>
                <a:lnTo>
                  <a:pt x="91881" y="49114"/>
                </a:lnTo>
                <a:lnTo>
                  <a:pt x="91900" y="49059"/>
                </a:lnTo>
                <a:lnTo>
                  <a:pt x="91937" y="49003"/>
                </a:lnTo>
                <a:lnTo>
                  <a:pt x="91937" y="48947"/>
                </a:lnTo>
                <a:lnTo>
                  <a:pt x="91937" y="48872"/>
                </a:lnTo>
                <a:lnTo>
                  <a:pt x="91937" y="48817"/>
                </a:lnTo>
                <a:lnTo>
                  <a:pt x="91900" y="48761"/>
                </a:lnTo>
                <a:lnTo>
                  <a:pt x="91862" y="48723"/>
                </a:lnTo>
                <a:lnTo>
                  <a:pt x="91769" y="48668"/>
                </a:lnTo>
                <a:lnTo>
                  <a:pt x="91658" y="48630"/>
                </a:lnTo>
                <a:close/>
                <a:moveTo>
                  <a:pt x="26755" y="49990"/>
                </a:moveTo>
                <a:lnTo>
                  <a:pt x="26736" y="50008"/>
                </a:lnTo>
                <a:lnTo>
                  <a:pt x="26744" y="50004"/>
                </a:lnTo>
                <a:lnTo>
                  <a:pt x="26755" y="49990"/>
                </a:lnTo>
                <a:close/>
                <a:moveTo>
                  <a:pt x="48836" y="50027"/>
                </a:moveTo>
                <a:lnTo>
                  <a:pt x="48817" y="50045"/>
                </a:lnTo>
                <a:lnTo>
                  <a:pt x="48825" y="50040"/>
                </a:lnTo>
                <a:lnTo>
                  <a:pt x="48825" y="50040"/>
                </a:lnTo>
                <a:lnTo>
                  <a:pt x="48836" y="50027"/>
                </a:lnTo>
                <a:close/>
                <a:moveTo>
                  <a:pt x="39192" y="49952"/>
                </a:moveTo>
                <a:lnTo>
                  <a:pt x="39155" y="49971"/>
                </a:lnTo>
                <a:lnTo>
                  <a:pt x="39099" y="50008"/>
                </a:lnTo>
                <a:lnTo>
                  <a:pt x="39062" y="50045"/>
                </a:lnTo>
                <a:lnTo>
                  <a:pt x="39024" y="50083"/>
                </a:lnTo>
                <a:lnTo>
                  <a:pt x="38987" y="50194"/>
                </a:lnTo>
                <a:lnTo>
                  <a:pt x="38987" y="50250"/>
                </a:lnTo>
                <a:lnTo>
                  <a:pt x="39006" y="50306"/>
                </a:lnTo>
                <a:lnTo>
                  <a:pt x="39024" y="50362"/>
                </a:lnTo>
                <a:lnTo>
                  <a:pt x="39062" y="50418"/>
                </a:lnTo>
                <a:lnTo>
                  <a:pt x="39136" y="50474"/>
                </a:lnTo>
                <a:lnTo>
                  <a:pt x="39248" y="50492"/>
                </a:lnTo>
                <a:lnTo>
                  <a:pt x="39341" y="50492"/>
                </a:lnTo>
                <a:lnTo>
                  <a:pt x="39434" y="50455"/>
                </a:lnTo>
                <a:lnTo>
                  <a:pt x="39471" y="50399"/>
                </a:lnTo>
                <a:lnTo>
                  <a:pt x="39508" y="50362"/>
                </a:lnTo>
                <a:lnTo>
                  <a:pt x="39546" y="50250"/>
                </a:lnTo>
                <a:lnTo>
                  <a:pt x="39546" y="50194"/>
                </a:lnTo>
                <a:lnTo>
                  <a:pt x="39546" y="50157"/>
                </a:lnTo>
                <a:lnTo>
                  <a:pt x="39527" y="50101"/>
                </a:lnTo>
                <a:lnTo>
                  <a:pt x="39490" y="50045"/>
                </a:lnTo>
                <a:lnTo>
                  <a:pt x="39453" y="50008"/>
                </a:lnTo>
                <a:lnTo>
                  <a:pt x="39397" y="49971"/>
                </a:lnTo>
                <a:lnTo>
                  <a:pt x="39304" y="49952"/>
                </a:lnTo>
                <a:close/>
                <a:moveTo>
                  <a:pt x="42692" y="49915"/>
                </a:moveTo>
                <a:lnTo>
                  <a:pt x="42636" y="49934"/>
                </a:lnTo>
                <a:lnTo>
                  <a:pt x="42562" y="49952"/>
                </a:lnTo>
                <a:lnTo>
                  <a:pt x="42524" y="49971"/>
                </a:lnTo>
                <a:lnTo>
                  <a:pt x="42487" y="50008"/>
                </a:lnTo>
                <a:lnTo>
                  <a:pt x="42431" y="50101"/>
                </a:lnTo>
                <a:lnTo>
                  <a:pt x="42413" y="50213"/>
                </a:lnTo>
                <a:lnTo>
                  <a:pt x="42431" y="50325"/>
                </a:lnTo>
                <a:lnTo>
                  <a:pt x="42487" y="50418"/>
                </a:lnTo>
                <a:lnTo>
                  <a:pt x="42524" y="50455"/>
                </a:lnTo>
                <a:lnTo>
                  <a:pt x="42562" y="50492"/>
                </a:lnTo>
                <a:lnTo>
                  <a:pt x="42636" y="50511"/>
                </a:lnTo>
                <a:lnTo>
                  <a:pt x="42767" y="50511"/>
                </a:lnTo>
                <a:lnTo>
                  <a:pt x="42822" y="50492"/>
                </a:lnTo>
                <a:lnTo>
                  <a:pt x="42878" y="50455"/>
                </a:lnTo>
                <a:lnTo>
                  <a:pt x="42915" y="50418"/>
                </a:lnTo>
                <a:lnTo>
                  <a:pt x="42971" y="50325"/>
                </a:lnTo>
                <a:lnTo>
                  <a:pt x="42990" y="50213"/>
                </a:lnTo>
                <a:lnTo>
                  <a:pt x="42971" y="50101"/>
                </a:lnTo>
                <a:lnTo>
                  <a:pt x="42915" y="50008"/>
                </a:lnTo>
                <a:lnTo>
                  <a:pt x="42878" y="49971"/>
                </a:lnTo>
                <a:lnTo>
                  <a:pt x="42822" y="49952"/>
                </a:lnTo>
                <a:lnTo>
                  <a:pt x="42767" y="49934"/>
                </a:lnTo>
                <a:lnTo>
                  <a:pt x="42692" y="49915"/>
                </a:lnTo>
                <a:close/>
                <a:moveTo>
                  <a:pt x="16422" y="49896"/>
                </a:moveTo>
                <a:lnTo>
                  <a:pt x="16366" y="49915"/>
                </a:lnTo>
                <a:lnTo>
                  <a:pt x="16310" y="49915"/>
                </a:lnTo>
                <a:lnTo>
                  <a:pt x="16217" y="49990"/>
                </a:lnTo>
                <a:lnTo>
                  <a:pt x="16143" y="50083"/>
                </a:lnTo>
                <a:lnTo>
                  <a:pt x="16124" y="50194"/>
                </a:lnTo>
                <a:lnTo>
                  <a:pt x="16105" y="50250"/>
                </a:lnTo>
                <a:lnTo>
                  <a:pt x="16124" y="50325"/>
                </a:lnTo>
                <a:lnTo>
                  <a:pt x="16161" y="50381"/>
                </a:lnTo>
                <a:lnTo>
                  <a:pt x="16199" y="50436"/>
                </a:lnTo>
                <a:lnTo>
                  <a:pt x="16236" y="50474"/>
                </a:lnTo>
                <a:lnTo>
                  <a:pt x="16292" y="50511"/>
                </a:lnTo>
                <a:lnTo>
                  <a:pt x="16366" y="50529"/>
                </a:lnTo>
                <a:lnTo>
                  <a:pt x="16478" y="50529"/>
                </a:lnTo>
                <a:lnTo>
                  <a:pt x="16534" y="50511"/>
                </a:lnTo>
                <a:lnTo>
                  <a:pt x="16627" y="50455"/>
                </a:lnTo>
                <a:lnTo>
                  <a:pt x="16701" y="50362"/>
                </a:lnTo>
                <a:lnTo>
                  <a:pt x="16738" y="50250"/>
                </a:lnTo>
                <a:lnTo>
                  <a:pt x="16738" y="50194"/>
                </a:lnTo>
                <a:lnTo>
                  <a:pt x="16738" y="50120"/>
                </a:lnTo>
                <a:lnTo>
                  <a:pt x="16701" y="50064"/>
                </a:lnTo>
                <a:lnTo>
                  <a:pt x="16664" y="50008"/>
                </a:lnTo>
                <a:lnTo>
                  <a:pt x="16608" y="49971"/>
                </a:lnTo>
                <a:lnTo>
                  <a:pt x="16552" y="49934"/>
                </a:lnTo>
                <a:lnTo>
                  <a:pt x="16496" y="49915"/>
                </a:lnTo>
                <a:lnTo>
                  <a:pt x="16422" y="49896"/>
                </a:lnTo>
                <a:close/>
                <a:moveTo>
                  <a:pt x="32024" y="50064"/>
                </a:moveTo>
                <a:lnTo>
                  <a:pt x="31931" y="50083"/>
                </a:lnTo>
                <a:lnTo>
                  <a:pt x="31856" y="50120"/>
                </a:lnTo>
                <a:lnTo>
                  <a:pt x="31782" y="50213"/>
                </a:lnTo>
                <a:lnTo>
                  <a:pt x="31763" y="50250"/>
                </a:lnTo>
                <a:lnTo>
                  <a:pt x="31763" y="50306"/>
                </a:lnTo>
                <a:lnTo>
                  <a:pt x="31782" y="50381"/>
                </a:lnTo>
                <a:lnTo>
                  <a:pt x="31838" y="50474"/>
                </a:lnTo>
                <a:lnTo>
                  <a:pt x="31912" y="50529"/>
                </a:lnTo>
                <a:lnTo>
                  <a:pt x="32005" y="50548"/>
                </a:lnTo>
                <a:lnTo>
                  <a:pt x="32098" y="50511"/>
                </a:lnTo>
                <a:lnTo>
                  <a:pt x="32154" y="50474"/>
                </a:lnTo>
                <a:lnTo>
                  <a:pt x="32210" y="50399"/>
                </a:lnTo>
                <a:lnTo>
                  <a:pt x="32229" y="50325"/>
                </a:lnTo>
                <a:lnTo>
                  <a:pt x="32229" y="50232"/>
                </a:lnTo>
                <a:lnTo>
                  <a:pt x="32191" y="50157"/>
                </a:lnTo>
                <a:lnTo>
                  <a:pt x="32117" y="50101"/>
                </a:lnTo>
                <a:lnTo>
                  <a:pt x="32024" y="50064"/>
                </a:lnTo>
                <a:close/>
                <a:moveTo>
                  <a:pt x="30404" y="50045"/>
                </a:moveTo>
                <a:lnTo>
                  <a:pt x="30311" y="50064"/>
                </a:lnTo>
                <a:lnTo>
                  <a:pt x="30274" y="50083"/>
                </a:lnTo>
                <a:lnTo>
                  <a:pt x="30237" y="50120"/>
                </a:lnTo>
                <a:lnTo>
                  <a:pt x="30181" y="50176"/>
                </a:lnTo>
                <a:lnTo>
                  <a:pt x="30162" y="50232"/>
                </a:lnTo>
                <a:lnTo>
                  <a:pt x="30143" y="50287"/>
                </a:lnTo>
                <a:lnTo>
                  <a:pt x="30143" y="50343"/>
                </a:lnTo>
                <a:lnTo>
                  <a:pt x="30162" y="50381"/>
                </a:lnTo>
                <a:lnTo>
                  <a:pt x="30181" y="50436"/>
                </a:lnTo>
                <a:lnTo>
                  <a:pt x="30218" y="50492"/>
                </a:lnTo>
                <a:lnTo>
                  <a:pt x="30274" y="50529"/>
                </a:lnTo>
                <a:lnTo>
                  <a:pt x="30367" y="50567"/>
                </a:lnTo>
                <a:lnTo>
                  <a:pt x="30460" y="50548"/>
                </a:lnTo>
                <a:lnTo>
                  <a:pt x="30553" y="50529"/>
                </a:lnTo>
                <a:lnTo>
                  <a:pt x="30609" y="50455"/>
                </a:lnTo>
                <a:lnTo>
                  <a:pt x="30646" y="50418"/>
                </a:lnTo>
                <a:lnTo>
                  <a:pt x="30665" y="50362"/>
                </a:lnTo>
                <a:lnTo>
                  <a:pt x="30665" y="50269"/>
                </a:lnTo>
                <a:lnTo>
                  <a:pt x="30628" y="50194"/>
                </a:lnTo>
                <a:lnTo>
                  <a:pt x="30572" y="50120"/>
                </a:lnTo>
                <a:lnTo>
                  <a:pt x="30497" y="50064"/>
                </a:lnTo>
                <a:lnTo>
                  <a:pt x="30404" y="50045"/>
                </a:lnTo>
                <a:close/>
                <a:moveTo>
                  <a:pt x="37628" y="49878"/>
                </a:moveTo>
                <a:lnTo>
                  <a:pt x="37553" y="49896"/>
                </a:lnTo>
                <a:lnTo>
                  <a:pt x="37498" y="49915"/>
                </a:lnTo>
                <a:lnTo>
                  <a:pt x="37442" y="49971"/>
                </a:lnTo>
                <a:lnTo>
                  <a:pt x="37386" y="50008"/>
                </a:lnTo>
                <a:lnTo>
                  <a:pt x="37349" y="50064"/>
                </a:lnTo>
                <a:lnTo>
                  <a:pt x="37311" y="50138"/>
                </a:lnTo>
                <a:lnTo>
                  <a:pt x="37311" y="50213"/>
                </a:lnTo>
                <a:lnTo>
                  <a:pt x="37311" y="50269"/>
                </a:lnTo>
                <a:lnTo>
                  <a:pt x="37330" y="50343"/>
                </a:lnTo>
                <a:lnTo>
                  <a:pt x="37367" y="50399"/>
                </a:lnTo>
                <a:lnTo>
                  <a:pt x="37423" y="50455"/>
                </a:lnTo>
                <a:lnTo>
                  <a:pt x="37479" y="50511"/>
                </a:lnTo>
                <a:lnTo>
                  <a:pt x="37535" y="50529"/>
                </a:lnTo>
                <a:lnTo>
                  <a:pt x="37591" y="50548"/>
                </a:lnTo>
                <a:lnTo>
                  <a:pt x="37665" y="50567"/>
                </a:lnTo>
                <a:lnTo>
                  <a:pt x="37721" y="50567"/>
                </a:lnTo>
                <a:lnTo>
                  <a:pt x="37795" y="50548"/>
                </a:lnTo>
                <a:lnTo>
                  <a:pt x="37851" y="50511"/>
                </a:lnTo>
                <a:lnTo>
                  <a:pt x="37889" y="50474"/>
                </a:lnTo>
                <a:lnTo>
                  <a:pt x="37944" y="50436"/>
                </a:lnTo>
                <a:lnTo>
                  <a:pt x="37982" y="50381"/>
                </a:lnTo>
                <a:lnTo>
                  <a:pt x="38000" y="50325"/>
                </a:lnTo>
                <a:lnTo>
                  <a:pt x="38019" y="50250"/>
                </a:lnTo>
                <a:lnTo>
                  <a:pt x="38019" y="50176"/>
                </a:lnTo>
                <a:lnTo>
                  <a:pt x="38000" y="50120"/>
                </a:lnTo>
                <a:lnTo>
                  <a:pt x="37963" y="50045"/>
                </a:lnTo>
                <a:lnTo>
                  <a:pt x="37926" y="49990"/>
                </a:lnTo>
                <a:lnTo>
                  <a:pt x="37889" y="49952"/>
                </a:lnTo>
                <a:lnTo>
                  <a:pt x="37833" y="49915"/>
                </a:lnTo>
                <a:lnTo>
                  <a:pt x="37758" y="49878"/>
                </a:lnTo>
                <a:close/>
                <a:moveTo>
                  <a:pt x="48985" y="49971"/>
                </a:moveTo>
                <a:lnTo>
                  <a:pt x="48929" y="49990"/>
                </a:lnTo>
                <a:lnTo>
                  <a:pt x="48873" y="50008"/>
                </a:lnTo>
                <a:lnTo>
                  <a:pt x="48825" y="50040"/>
                </a:lnTo>
                <a:lnTo>
                  <a:pt x="48825" y="50040"/>
                </a:lnTo>
                <a:lnTo>
                  <a:pt x="48762" y="50120"/>
                </a:lnTo>
                <a:lnTo>
                  <a:pt x="48724" y="50176"/>
                </a:lnTo>
                <a:lnTo>
                  <a:pt x="48724" y="50232"/>
                </a:lnTo>
                <a:lnTo>
                  <a:pt x="48743" y="50287"/>
                </a:lnTo>
                <a:lnTo>
                  <a:pt x="48762" y="50343"/>
                </a:lnTo>
                <a:lnTo>
                  <a:pt x="48817" y="50362"/>
                </a:lnTo>
                <a:lnTo>
                  <a:pt x="48855" y="50381"/>
                </a:lnTo>
                <a:lnTo>
                  <a:pt x="48855" y="50399"/>
                </a:lnTo>
                <a:lnTo>
                  <a:pt x="48873" y="50399"/>
                </a:lnTo>
                <a:lnTo>
                  <a:pt x="48910" y="50418"/>
                </a:lnTo>
                <a:lnTo>
                  <a:pt x="48892" y="50418"/>
                </a:lnTo>
                <a:lnTo>
                  <a:pt x="48910" y="50436"/>
                </a:lnTo>
                <a:lnTo>
                  <a:pt x="48966" y="50492"/>
                </a:lnTo>
                <a:lnTo>
                  <a:pt x="49041" y="50548"/>
                </a:lnTo>
                <a:lnTo>
                  <a:pt x="49115" y="50567"/>
                </a:lnTo>
                <a:lnTo>
                  <a:pt x="49190" y="50548"/>
                </a:lnTo>
                <a:lnTo>
                  <a:pt x="49264" y="50529"/>
                </a:lnTo>
                <a:lnTo>
                  <a:pt x="49320" y="50492"/>
                </a:lnTo>
                <a:lnTo>
                  <a:pt x="49376" y="50418"/>
                </a:lnTo>
                <a:lnTo>
                  <a:pt x="49395" y="50343"/>
                </a:lnTo>
                <a:lnTo>
                  <a:pt x="49395" y="50269"/>
                </a:lnTo>
                <a:lnTo>
                  <a:pt x="49376" y="50194"/>
                </a:lnTo>
                <a:lnTo>
                  <a:pt x="49339" y="50120"/>
                </a:lnTo>
                <a:lnTo>
                  <a:pt x="49283" y="50064"/>
                </a:lnTo>
                <a:lnTo>
                  <a:pt x="49208" y="50027"/>
                </a:lnTo>
                <a:lnTo>
                  <a:pt x="49134" y="49990"/>
                </a:lnTo>
                <a:lnTo>
                  <a:pt x="49059" y="49971"/>
                </a:lnTo>
                <a:close/>
                <a:moveTo>
                  <a:pt x="5884" y="49859"/>
                </a:moveTo>
                <a:lnTo>
                  <a:pt x="5828" y="49878"/>
                </a:lnTo>
                <a:lnTo>
                  <a:pt x="5772" y="49915"/>
                </a:lnTo>
                <a:lnTo>
                  <a:pt x="5717" y="49952"/>
                </a:lnTo>
                <a:lnTo>
                  <a:pt x="5642" y="50045"/>
                </a:lnTo>
                <a:lnTo>
                  <a:pt x="5623" y="50120"/>
                </a:lnTo>
                <a:lnTo>
                  <a:pt x="5605" y="50176"/>
                </a:lnTo>
                <a:lnTo>
                  <a:pt x="5605" y="50250"/>
                </a:lnTo>
                <a:lnTo>
                  <a:pt x="5605" y="50325"/>
                </a:lnTo>
                <a:lnTo>
                  <a:pt x="5642" y="50399"/>
                </a:lnTo>
                <a:lnTo>
                  <a:pt x="5698" y="50455"/>
                </a:lnTo>
                <a:lnTo>
                  <a:pt x="5754" y="50511"/>
                </a:lnTo>
                <a:lnTo>
                  <a:pt x="5810" y="50548"/>
                </a:lnTo>
                <a:lnTo>
                  <a:pt x="5884" y="50567"/>
                </a:lnTo>
                <a:lnTo>
                  <a:pt x="5959" y="50585"/>
                </a:lnTo>
                <a:lnTo>
                  <a:pt x="6033" y="50585"/>
                </a:lnTo>
                <a:lnTo>
                  <a:pt x="6089" y="50567"/>
                </a:lnTo>
                <a:lnTo>
                  <a:pt x="6145" y="50529"/>
                </a:lnTo>
                <a:lnTo>
                  <a:pt x="6201" y="50492"/>
                </a:lnTo>
                <a:lnTo>
                  <a:pt x="6275" y="50381"/>
                </a:lnTo>
                <a:lnTo>
                  <a:pt x="6312" y="50325"/>
                </a:lnTo>
                <a:lnTo>
                  <a:pt x="6331" y="50250"/>
                </a:lnTo>
                <a:lnTo>
                  <a:pt x="6331" y="50176"/>
                </a:lnTo>
                <a:lnTo>
                  <a:pt x="6312" y="50101"/>
                </a:lnTo>
                <a:lnTo>
                  <a:pt x="6275" y="50045"/>
                </a:lnTo>
                <a:lnTo>
                  <a:pt x="6238" y="49971"/>
                </a:lnTo>
                <a:lnTo>
                  <a:pt x="6182" y="49934"/>
                </a:lnTo>
                <a:lnTo>
                  <a:pt x="6108" y="49878"/>
                </a:lnTo>
                <a:lnTo>
                  <a:pt x="6033" y="49859"/>
                </a:lnTo>
                <a:close/>
                <a:moveTo>
                  <a:pt x="45839" y="50027"/>
                </a:moveTo>
                <a:lnTo>
                  <a:pt x="45783" y="50045"/>
                </a:lnTo>
                <a:lnTo>
                  <a:pt x="45727" y="50064"/>
                </a:lnTo>
                <a:lnTo>
                  <a:pt x="45690" y="50083"/>
                </a:lnTo>
                <a:lnTo>
                  <a:pt x="45652" y="50120"/>
                </a:lnTo>
                <a:lnTo>
                  <a:pt x="45596" y="50213"/>
                </a:lnTo>
                <a:lnTo>
                  <a:pt x="45578" y="50306"/>
                </a:lnTo>
                <a:lnTo>
                  <a:pt x="45596" y="50399"/>
                </a:lnTo>
                <a:lnTo>
                  <a:pt x="45652" y="50492"/>
                </a:lnTo>
                <a:lnTo>
                  <a:pt x="45690" y="50529"/>
                </a:lnTo>
                <a:lnTo>
                  <a:pt x="45727" y="50548"/>
                </a:lnTo>
                <a:lnTo>
                  <a:pt x="45783" y="50567"/>
                </a:lnTo>
                <a:lnTo>
                  <a:pt x="45839" y="50585"/>
                </a:lnTo>
                <a:lnTo>
                  <a:pt x="45913" y="50567"/>
                </a:lnTo>
                <a:lnTo>
                  <a:pt x="45950" y="50548"/>
                </a:lnTo>
                <a:lnTo>
                  <a:pt x="46006" y="50529"/>
                </a:lnTo>
                <a:lnTo>
                  <a:pt x="46043" y="50492"/>
                </a:lnTo>
                <a:lnTo>
                  <a:pt x="46081" y="50399"/>
                </a:lnTo>
                <a:lnTo>
                  <a:pt x="46099" y="50306"/>
                </a:lnTo>
                <a:lnTo>
                  <a:pt x="46081" y="50213"/>
                </a:lnTo>
                <a:lnTo>
                  <a:pt x="46043" y="50120"/>
                </a:lnTo>
                <a:lnTo>
                  <a:pt x="46006" y="50083"/>
                </a:lnTo>
                <a:lnTo>
                  <a:pt x="45950" y="50064"/>
                </a:lnTo>
                <a:lnTo>
                  <a:pt x="45913" y="50045"/>
                </a:lnTo>
                <a:lnTo>
                  <a:pt x="45839" y="50027"/>
                </a:lnTo>
                <a:close/>
                <a:moveTo>
                  <a:pt x="47272" y="50008"/>
                </a:moveTo>
                <a:lnTo>
                  <a:pt x="47216" y="50027"/>
                </a:lnTo>
                <a:lnTo>
                  <a:pt x="47179" y="50045"/>
                </a:lnTo>
                <a:lnTo>
                  <a:pt x="47086" y="50101"/>
                </a:lnTo>
                <a:lnTo>
                  <a:pt x="47030" y="50194"/>
                </a:lnTo>
                <a:lnTo>
                  <a:pt x="46993" y="50287"/>
                </a:lnTo>
                <a:lnTo>
                  <a:pt x="47011" y="50399"/>
                </a:lnTo>
                <a:lnTo>
                  <a:pt x="47030" y="50455"/>
                </a:lnTo>
                <a:lnTo>
                  <a:pt x="47049" y="50492"/>
                </a:lnTo>
                <a:lnTo>
                  <a:pt x="47105" y="50529"/>
                </a:lnTo>
                <a:lnTo>
                  <a:pt x="47160" y="50567"/>
                </a:lnTo>
                <a:lnTo>
                  <a:pt x="47216" y="50585"/>
                </a:lnTo>
                <a:lnTo>
                  <a:pt x="47272" y="50585"/>
                </a:lnTo>
                <a:lnTo>
                  <a:pt x="47384" y="50567"/>
                </a:lnTo>
                <a:lnTo>
                  <a:pt x="47440" y="50548"/>
                </a:lnTo>
                <a:lnTo>
                  <a:pt x="47477" y="50511"/>
                </a:lnTo>
                <a:lnTo>
                  <a:pt x="47514" y="50474"/>
                </a:lnTo>
                <a:lnTo>
                  <a:pt x="47551" y="50418"/>
                </a:lnTo>
                <a:lnTo>
                  <a:pt x="47570" y="50362"/>
                </a:lnTo>
                <a:lnTo>
                  <a:pt x="47570" y="50306"/>
                </a:lnTo>
                <a:lnTo>
                  <a:pt x="47551" y="50194"/>
                </a:lnTo>
                <a:lnTo>
                  <a:pt x="47496" y="50101"/>
                </a:lnTo>
                <a:lnTo>
                  <a:pt x="47458" y="50064"/>
                </a:lnTo>
                <a:lnTo>
                  <a:pt x="47402" y="50045"/>
                </a:lnTo>
                <a:lnTo>
                  <a:pt x="47328" y="50027"/>
                </a:lnTo>
                <a:lnTo>
                  <a:pt x="47272" y="50008"/>
                </a:lnTo>
                <a:close/>
                <a:moveTo>
                  <a:pt x="74138" y="49934"/>
                </a:moveTo>
                <a:lnTo>
                  <a:pt x="74082" y="49952"/>
                </a:lnTo>
                <a:lnTo>
                  <a:pt x="74026" y="49971"/>
                </a:lnTo>
                <a:lnTo>
                  <a:pt x="73970" y="50008"/>
                </a:lnTo>
                <a:lnTo>
                  <a:pt x="73896" y="50101"/>
                </a:lnTo>
                <a:lnTo>
                  <a:pt x="73840" y="50213"/>
                </a:lnTo>
                <a:lnTo>
                  <a:pt x="73840" y="50269"/>
                </a:lnTo>
                <a:lnTo>
                  <a:pt x="73840" y="50343"/>
                </a:lnTo>
                <a:lnTo>
                  <a:pt x="73877" y="50436"/>
                </a:lnTo>
                <a:lnTo>
                  <a:pt x="73952" y="50511"/>
                </a:lnTo>
                <a:lnTo>
                  <a:pt x="74026" y="50567"/>
                </a:lnTo>
                <a:lnTo>
                  <a:pt x="74138" y="50585"/>
                </a:lnTo>
                <a:lnTo>
                  <a:pt x="74212" y="50585"/>
                </a:lnTo>
                <a:lnTo>
                  <a:pt x="74268" y="50567"/>
                </a:lnTo>
                <a:lnTo>
                  <a:pt x="74343" y="50529"/>
                </a:lnTo>
                <a:lnTo>
                  <a:pt x="74399" y="50492"/>
                </a:lnTo>
                <a:lnTo>
                  <a:pt x="74436" y="50436"/>
                </a:lnTo>
                <a:lnTo>
                  <a:pt x="74473" y="50381"/>
                </a:lnTo>
                <a:lnTo>
                  <a:pt x="74492" y="50343"/>
                </a:lnTo>
                <a:lnTo>
                  <a:pt x="74492" y="50325"/>
                </a:lnTo>
                <a:lnTo>
                  <a:pt x="74510" y="50306"/>
                </a:lnTo>
                <a:lnTo>
                  <a:pt x="74492" y="50306"/>
                </a:lnTo>
                <a:lnTo>
                  <a:pt x="74548" y="50287"/>
                </a:lnTo>
                <a:lnTo>
                  <a:pt x="74566" y="50250"/>
                </a:lnTo>
                <a:lnTo>
                  <a:pt x="74566" y="50213"/>
                </a:lnTo>
                <a:lnTo>
                  <a:pt x="74510" y="50120"/>
                </a:lnTo>
                <a:lnTo>
                  <a:pt x="74473" y="50064"/>
                </a:lnTo>
                <a:lnTo>
                  <a:pt x="74417" y="50027"/>
                </a:lnTo>
                <a:lnTo>
                  <a:pt x="74324" y="49971"/>
                </a:lnTo>
                <a:lnTo>
                  <a:pt x="74268" y="49952"/>
                </a:lnTo>
                <a:lnTo>
                  <a:pt x="74194" y="49934"/>
                </a:lnTo>
                <a:close/>
                <a:moveTo>
                  <a:pt x="24930" y="49915"/>
                </a:moveTo>
                <a:lnTo>
                  <a:pt x="24856" y="49934"/>
                </a:lnTo>
                <a:lnTo>
                  <a:pt x="24800" y="49952"/>
                </a:lnTo>
                <a:lnTo>
                  <a:pt x="24744" y="49990"/>
                </a:lnTo>
                <a:lnTo>
                  <a:pt x="24688" y="50045"/>
                </a:lnTo>
                <a:lnTo>
                  <a:pt x="24651" y="50120"/>
                </a:lnTo>
                <a:lnTo>
                  <a:pt x="24651" y="50194"/>
                </a:lnTo>
                <a:lnTo>
                  <a:pt x="24651" y="50269"/>
                </a:lnTo>
                <a:lnTo>
                  <a:pt x="24707" y="50418"/>
                </a:lnTo>
                <a:lnTo>
                  <a:pt x="24726" y="50474"/>
                </a:lnTo>
                <a:lnTo>
                  <a:pt x="24781" y="50511"/>
                </a:lnTo>
                <a:lnTo>
                  <a:pt x="24837" y="50548"/>
                </a:lnTo>
                <a:lnTo>
                  <a:pt x="24893" y="50585"/>
                </a:lnTo>
                <a:lnTo>
                  <a:pt x="24949" y="50604"/>
                </a:lnTo>
                <a:lnTo>
                  <a:pt x="25079" y="50604"/>
                </a:lnTo>
                <a:lnTo>
                  <a:pt x="25135" y="50585"/>
                </a:lnTo>
                <a:lnTo>
                  <a:pt x="25191" y="50548"/>
                </a:lnTo>
                <a:lnTo>
                  <a:pt x="25247" y="50511"/>
                </a:lnTo>
                <a:lnTo>
                  <a:pt x="25284" y="50455"/>
                </a:lnTo>
                <a:lnTo>
                  <a:pt x="25303" y="50399"/>
                </a:lnTo>
                <a:lnTo>
                  <a:pt x="25321" y="50343"/>
                </a:lnTo>
                <a:lnTo>
                  <a:pt x="25340" y="50287"/>
                </a:lnTo>
                <a:lnTo>
                  <a:pt x="25340" y="50213"/>
                </a:lnTo>
                <a:lnTo>
                  <a:pt x="25321" y="50157"/>
                </a:lnTo>
                <a:lnTo>
                  <a:pt x="25284" y="50101"/>
                </a:lnTo>
                <a:lnTo>
                  <a:pt x="25247" y="50045"/>
                </a:lnTo>
                <a:lnTo>
                  <a:pt x="25191" y="49990"/>
                </a:lnTo>
                <a:lnTo>
                  <a:pt x="25135" y="49952"/>
                </a:lnTo>
                <a:lnTo>
                  <a:pt x="25061" y="49934"/>
                </a:lnTo>
                <a:lnTo>
                  <a:pt x="25005" y="49915"/>
                </a:lnTo>
                <a:close/>
                <a:moveTo>
                  <a:pt x="86854" y="50343"/>
                </a:moveTo>
                <a:lnTo>
                  <a:pt x="86798" y="50362"/>
                </a:lnTo>
                <a:lnTo>
                  <a:pt x="86761" y="50381"/>
                </a:lnTo>
                <a:lnTo>
                  <a:pt x="86724" y="50436"/>
                </a:lnTo>
                <a:lnTo>
                  <a:pt x="86724" y="50474"/>
                </a:lnTo>
                <a:lnTo>
                  <a:pt x="86724" y="50529"/>
                </a:lnTo>
                <a:lnTo>
                  <a:pt x="86761" y="50567"/>
                </a:lnTo>
                <a:lnTo>
                  <a:pt x="86798" y="50604"/>
                </a:lnTo>
                <a:lnTo>
                  <a:pt x="86910" y="50604"/>
                </a:lnTo>
                <a:lnTo>
                  <a:pt x="86947" y="50567"/>
                </a:lnTo>
                <a:lnTo>
                  <a:pt x="86966" y="50529"/>
                </a:lnTo>
                <a:lnTo>
                  <a:pt x="86984" y="50474"/>
                </a:lnTo>
                <a:lnTo>
                  <a:pt x="86966" y="50436"/>
                </a:lnTo>
                <a:lnTo>
                  <a:pt x="86947" y="50381"/>
                </a:lnTo>
                <a:lnTo>
                  <a:pt x="86910" y="50362"/>
                </a:lnTo>
                <a:lnTo>
                  <a:pt x="86854" y="50343"/>
                </a:lnTo>
                <a:close/>
                <a:moveTo>
                  <a:pt x="4078" y="49990"/>
                </a:moveTo>
                <a:lnTo>
                  <a:pt x="4022" y="50008"/>
                </a:lnTo>
                <a:lnTo>
                  <a:pt x="3929" y="50064"/>
                </a:lnTo>
                <a:lnTo>
                  <a:pt x="3873" y="50157"/>
                </a:lnTo>
                <a:lnTo>
                  <a:pt x="3836" y="50269"/>
                </a:lnTo>
                <a:lnTo>
                  <a:pt x="3836" y="50343"/>
                </a:lnTo>
                <a:lnTo>
                  <a:pt x="3836" y="50399"/>
                </a:lnTo>
                <a:lnTo>
                  <a:pt x="3873" y="50455"/>
                </a:lnTo>
                <a:lnTo>
                  <a:pt x="3911" y="50511"/>
                </a:lnTo>
                <a:lnTo>
                  <a:pt x="3948" y="50567"/>
                </a:lnTo>
                <a:lnTo>
                  <a:pt x="4004" y="50585"/>
                </a:lnTo>
                <a:lnTo>
                  <a:pt x="4078" y="50623"/>
                </a:lnTo>
                <a:lnTo>
                  <a:pt x="4209" y="50623"/>
                </a:lnTo>
                <a:lnTo>
                  <a:pt x="4264" y="50604"/>
                </a:lnTo>
                <a:lnTo>
                  <a:pt x="4357" y="50548"/>
                </a:lnTo>
                <a:lnTo>
                  <a:pt x="4413" y="50455"/>
                </a:lnTo>
                <a:lnTo>
                  <a:pt x="4451" y="50343"/>
                </a:lnTo>
                <a:lnTo>
                  <a:pt x="4469" y="50269"/>
                </a:lnTo>
                <a:lnTo>
                  <a:pt x="4451" y="50213"/>
                </a:lnTo>
                <a:lnTo>
                  <a:pt x="4413" y="50157"/>
                </a:lnTo>
                <a:lnTo>
                  <a:pt x="4376" y="50101"/>
                </a:lnTo>
                <a:lnTo>
                  <a:pt x="4339" y="50045"/>
                </a:lnTo>
                <a:lnTo>
                  <a:pt x="4283" y="50008"/>
                </a:lnTo>
                <a:lnTo>
                  <a:pt x="4209" y="49990"/>
                </a:lnTo>
                <a:close/>
                <a:moveTo>
                  <a:pt x="11134" y="49990"/>
                </a:moveTo>
                <a:lnTo>
                  <a:pt x="11060" y="50008"/>
                </a:lnTo>
                <a:lnTo>
                  <a:pt x="10948" y="50064"/>
                </a:lnTo>
                <a:lnTo>
                  <a:pt x="10837" y="50120"/>
                </a:lnTo>
                <a:lnTo>
                  <a:pt x="10781" y="50176"/>
                </a:lnTo>
                <a:lnTo>
                  <a:pt x="10762" y="50232"/>
                </a:lnTo>
                <a:lnTo>
                  <a:pt x="10743" y="50287"/>
                </a:lnTo>
                <a:lnTo>
                  <a:pt x="10762" y="50362"/>
                </a:lnTo>
                <a:lnTo>
                  <a:pt x="10781" y="50418"/>
                </a:lnTo>
                <a:lnTo>
                  <a:pt x="10818" y="50474"/>
                </a:lnTo>
                <a:lnTo>
                  <a:pt x="10874" y="50529"/>
                </a:lnTo>
                <a:lnTo>
                  <a:pt x="10930" y="50567"/>
                </a:lnTo>
                <a:lnTo>
                  <a:pt x="11079" y="50604"/>
                </a:lnTo>
                <a:lnTo>
                  <a:pt x="11153" y="50623"/>
                </a:lnTo>
                <a:lnTo>
                  <a:pt x="11209" y="50623"/>
                </a:lnTo>
                <a:lnTo>
                  <a:pt x="11265" y="50604"/>
                </a:lnTo>
                <a:lnTo>
                  <a:pt x="11321" y="50567"/>
                </a:lnTo>
                <a:lnTo>
                  <a:pt x="11376" y="50529"/>
                </a:lnTo>
                <a:lnTo>
                  <a:pt x="11414" y="50474"/>
                </a:lnTo>
                <a:lnTo>
                  <a:pt x="11432" y="50418"/>
                </a:lnTo>
                <a:lnTo>
                  <a:pt x="11451" y="50362"/>
                </a:lnTo>
                <a:lnTo>
                  <a:pt x="11470" y="50306"/>
                </a:lnTo>
                <a:lnTo>
                  <a:pt x="11451" y="50250"/>
                </a:lnTo>
                <a:lnTo>
                  <a:pt x="11432" y="50176"/>
                </a:lnTo>
                <a:lnTo>
                  <a:pt x="11414" y="50120"/>
                </a:lnTo>
                <a:lnTo>
                  <a:pt x="11358" y="50083"/>
                </a:lnTo>
                <a:lnTo>
                  <a:pt x="11321" y="50045"/>
                </a:lnTo>
                <a:lnTo>
                  <a:pt x="11265" y="50008"/>
                </a:lnTo>
                <a:lnTo>
                  <a:pt x="11190" y="49990"/>
                </a:lnTo>
                <a:close/>
                <a:moveTo>
                  <a:pt x="26904" y="49896"/>
                </a:moveTo>
                <a:lnTo>
                  <a:pt x="26829" y="49952"/>
                </a:lnTo>
                <a:lnTo>
                  <a:pt x="26744" y="50004"/>
                </a:lnTo>
                <a:lnTo>
                  <a:pt x="26681" y="50083"/>
                </a:lnTo>
                <a:lnTo>
                  <a:pt x="26643" y="50138"/>
                </a:lnTo>
                <a:lnTo>
                  <a:pt x="26643" y="50176"/>
                </a:lnTo>
                <a:lnTo>
                  <a:pt x="26625" y="50287"/>
                </a:lnTo>
                <a:lnTo>
                  <a:pt x="26643" y="50381"/>
                </a:lnTo>
                <a:lnTo>
                  <a:pt x="26681" y="50474"/>
                </a:lnTo>
                <a:lnTo>
                  <a:pt x="26755" y="50548"/>
                </a:lnTo>
                <a:lnTo>
                  <a:pt x="26848" y="50604"/>
                </a:lnTo>
                <a:lnTo>
                  <a:pt x="26960" y="50623"/>
                </a:lnTo>
                <a:lnTo>
                  <a:pt x="27071" y="50604"/>
                </a:lnTo>
                <a:lnTo>
                  <a:pt x="27165" y="50567"/>
                </a:lnTo>
                <a:lnTo>
                  <a:pt x="27258" y="50511"/>
                </a:lnTo>
                <a:lnTo>
                  <a:pt x="27314" y="50418"/>
                </a:lnTo>
                <a:lnTo>
                  <a:pt x="27332" y="50306"/>
                </a:lnTo>
                <a:lnTo>
                  <a:pt x="27332" y="50213"/>
                </a:lnTo>
                <a:lnTo>
                  <a:pt x="27314" y="50101"/>
                </a:lnTo>
                <a:lnTo>
                  <a:pt x="27258" y="50027"/>
                </a:lnTo>
                <a:lnTo>
                  <a:pt x="27183" y="49952"/>
                </a:lnTo>
                <a:lnTo>
                  <a:pt x="27090" y="49896"/>
                </a:lnTo>
                <a:close/>
                <a:moveTo>
                  <a:pt x="43753" y="49915"/>
                </a:moveTo>
                <a:lnTo>
                  <a:pt x="43679" y="49934"/>
                </a:lnTo>
                <a:lnTo>
                  <a:pt x="43623" y="49971"/>
                </a:lnTo>
                <a:lnTo>
                  <a:pt x="43586" y="50008"/>
                </a:lnTo>
                <a:lnTo>
                  <a:pt x="43511" y="50101"/>
                </a:lnTo>
                <a:lnTo>
                  <a:pt x="43474" y="50157"/>
                </a:lnTo>
                <a:lnTo>
                  <a:pt x="43455" y="50232"/>
                </a:lnTo>
                <a:lnTo>
                  <a:pt x="43455" y="50306"/>
                </a:lnTo>
                <a:lnTo>
                  <a:pt x="43474" y="50381"/>
                </a:lnTo>
                <a:lnTo>
                  <a:pt x="43511" y="50436"/>
                </a:lnTo>
                <a:lnTo>
                  <a:pt x="43548" y="50511"/>
                </a:lnTo>
                <a:lnTo>
                  <a:pt x="43604" y="50548"/>
                </a:lnTo>
                <a:lnTo>
                  <a:pt x="43660" y="50585"/>
                </a:lnTo>
                <a:lnTo>
                  <a:pt x="43735" y="50623"/>
                </a:lnTo>
                <a:lnTo>
                  <a:pt x="43884" y="50623"/>
                </a:lnTo>
                <a:lnTo>
                  <a:pt x="43939" y="50604"/>
                </a:lnTo>
                <a:lnTo>
                  <a:pt x="43995" y="50567"/>
                </a:lnTo>
                <a:lnTo>
                  <a:pt x="44051" y="50529"/>
                </a:lnTo>
                <a:lnTo>
                  <a:pt x="44126" y="50436"/>
                </a:lnTo>
                <a:lnTo>
                  <a:pt x="44144" y="50362"/>
                </a:lnTo>
                <a:lnTo>
                  <a:pt x="44163" y="50306"/>
                </a:lnTo>
                <a:lnTo>
                  <a:pt x="44163" y="50232"/>
                </a:lnTo>
                <a:lnTo>
                  <a:pt x="44163" y="50157"/>
                </a:lnTo>
                <a:lnTo>
                  <a:pt x="44126" y="50083"/>
                </a:lnTo>
                <a:lnTo>
                  <a:pt x="44088" y="50027"/>
                </a:lnTo>
                <a:lnTo>
                  <a:pt x="44033" y="49990"/>
                </a:lnTo>
                <a:lnTo>
                  <a:pt x="43958" y="49934"/>
                </a:lnTo>
                <a:lnTo>
                  <a:pt x="43884" y="49915"/>
                </a:lnTo>
                <a:close/>
                <a:moveTo>
                  <a:pt x="14318" y="50306"/>
                </a:moveTo>
                <a:lnTo>
                  <a:pt x="14262" y="50325"/>
                </a:lnTo>
                <a:lnTo>
                  <a:pt x="14225" y="50381"/>
                </a:lnTo>
                <a:lnTo>
                  <a:pt x="14188" y="50455"/>
                </a:lnTo>
                <a:lnTo>
                  <a:pt x="14188" y="50511"/>
                </a:lnTo>
                <a:lnTo>
                  <a:pt x="14225" y="50567"/>
                </a:lnTo>
                <a:lnTo>
                  <a:pt x="14281" y="50623"/>
                </a:lnTo>
                <a:lnTo>
                  <a:pt x="14337" y="50641"/>
                </a:lnTo>
                <a:lnTo>
                  <a:pt x="14393" y="50641"/>
                </a:lnTo>
                <a:lnTo>
                  <a:pt x="14448" y="50604"/>
                </a:lnTo>
                <a:lnTo>
                  <a:pt x="14486" y="50567"/>
                </a:lnTo>
                <a:lnTo>
                  <a:pt x="14523" y="50492"/>
                </a:lnTo>
                <a:lnTo>
                  <a:pt x="14504" y="50436"/>
                </a:lnTo>
                <a:lnTo>
                  <a:pt x="14486" y="50381"/>
                </a:lnTo>
                <a:lnTo>
                  <a:pt x="14448" y="50343"/>
                </a:lnTo>
                <a:lnTo>
                  <a:pt x="14374" y="50306"/>
                </a:lnTo>
                <a:close/>
                <a:moveTo>
                  <a:pt x="19643" y="49971"/>
                </a:moveTo>
                <a:lnTo>
                  <a:pt x="19531" y="50027"/>
                </a:lnTo>
                <a:lnTo>
                  <a:pt x="19475" y="50064"/>
                </a:lnTo>
                <a:lnTo>
                  <a:pt x="19438" y="50101"/>
                </a:lnTo>
                <a:lnTo>
                  <a:pt x="19401" y="50176"/>
                </a:lnTo>
                <a:lnTo>
                  <a:pt x="19382" y="50250"/>
                </a:lnTo>
                <a:lnTo>
                  <a:pt x="19382" y="50306"/>
                </a:lnTo>
                <a:lnTo>
                  <a:pt x="19382" y="50381"/>
                </a:lnTo>
                <a:lnTo>
                  <a:pt x="19401" y="50455"/>
                </a:lnTo>
                <a:lnTo>
                  <a:pt x="19438" y="50511"/>
                </a:lnTo>
                <a:lnTo>
                  <a:pt x="19494" y="50567"/>
                </a:lnTo>
                <a:lnTo>
                  <a:pt x="19550" y="50604"/>
                </a:lnTo>
                <a:lnTo>
                  <a:pt x="19624" y="50641"/>
                </a:lnTo>
                <a:lnTo>
                  <a:pt x="19755" y="50641"/>
                </a:lnTo>
                <a:lnTo>
                  <a:pt x="19829" y="50623"/>
                </a:lnTo>
                <a:lnTo>
                  <a:pt x="19885" y="50604"/>
                </a:lnTo>
                <a:lnTo>
                  <a:pt x="19941" y="50548"/>
                </a:lnTo>
                <a:lnTo>
                  <a:pt x="19997" y="50511"/>
                </a:lnTo>
                <a:lnTo>
                  <a:pt x="20034" y="50436"/>
                </a:lnTo>
                <a:lnTo>
                  <a:pt x="20052" y="50381"/>
                </a:lnTo>
                <a:lnTo>
                  <a:pt x="20052" y="50325"/>
                </a:lnTo>
                <a:lnTo>
                  <a:pt x="20034" y="50194"/>
                </a:lnTo>
                <a:lnTo>
                  <a:pt x="19978" y="50083"/>
                </a:lnTo>
                <a:lnTo>
                  <a:pt x="19941" y="50045"/>
                </a:lnTo>
                <a:lnTo>
                  <a:pt x="19885" y="50008"/>
                </a:lnTo>
                <a:lnTo>
                  <a:pt x="19829" y="49990"/>
                </a:lnTo>
                <a:lnTo>
                  <a:pt x="19773" y="49971"/>
                </a:lnTo>
                <a:close/>
                <a:moveTo>
                  <a:pt x="41110" y="49971"/>
                </a:moveTo>
                <a:lnTo>
                  <a:pt x="41035" y="49990"/>
                </a:lnTo>
                <a:lnTo>
                  <a:pt x="40979" y="50027"/>
                </a:lnTo>
                <a:lnTo>
                  <a:pt x="40923" y="50064"/>
                </a:lnTo>
                <a:lnTo>
                  <a:pt x="40886" y="50120"/>
                </a:lnTo>
                <a:lnTo>
                  <a:pt x="40867" y="50176"/>
                </a:lnTo>
                <a:lnTo>
                  <a:pt x="40830" y="50232"/>
                </a:lnTo>
                <a:lnTo>
                  <a:pt x="40830" y="50306"/>
                </a:lnTo>
                <a:lnTo>
                  <a:pt x="40830" y="50381"/>
                </a:lnTo>
                <a:lnTo>
                  <a:pt x="40849" y="50436"/>
                </a:lnTo>
                <a:lnTo>
                  <a:pt x="40886" y="50492"/>
                </a:lnTo>
                <a:lnTo>
                  <a:pt x="40923" y="50548"/>
                </a:lnTo>
                <a:lnTo>
                  <a:pt x="40979" y="50585"/>
                </a:lnTo>
                <a:lnTo>
                  <a:pt x="41035" y="50623"/>
                </a:lnTo>
                <a:lnTo>
                  <a:pt x="41110" y="50641"/>
                </a:lnTo>
                <a:lnTo>
                  <a:pt x="41240" y="50641"/>
                </a:lnTo>
                <a:lnTo>
                  <a:pt x="41296" y="50623"/>
                </a:lnTo>
                <a:lnTo>
                  <a:pt x="41370" y="50585"/>
                </a:lnTo>
                <a:lnTo>
                  <a:pt x="41407" y="50548"/>
                </a:lnTo>
                <a:lnTo>
                  <a:pt x="41445" y="50492"/>
                </a:lnTo>
                <a:lnTo>
                  <a:pt x="41482" y="50436"/>
                </a:lnTo>
                <a:lnTo>
                  <a:pt x="41500" y="50381"/>
                </a:lnTo>
                <a:lnTo>
                  <a:pt x="41519" y="50306"/>
                </a:lnTo>
                <a:lnTo>
                  <a:pt x="41500" y="50232"/>
                </a:lnTo>
                <a:lnTo>
                  <a:pt x="41482" y="50176"/>
                </a:lnTo>
                <a:lnTo>
                  <a:pt x="41463" y="50120"/>
                </a:lnTo>
                <a:lnTo>
                  <a:pt x="41407" y="50064"/>
                </a:lnTo>
                <a:lnTo>
                  <a:pt x="41352" y="50027"/>
                </a:lnTo>
                <a:lnTo>
                  <a:pt x="41296" y="49990"/>
                </a:lnTo>
                <a:lnTo>
                  <a:pt x="41240" y="49971"/>
                </a:lnTo>
                <a:close/>
                <a:moveTo>
                  <a:pt x="18209" y="49952"/>
                </a:moveTo>
                <a:lnTo>
                  <a:pt x="18135" y="49971"/>
                </a:lnTo>
                <a:lnTo>
                  <a:pt x="18079" y="49990"/>
                </a:lnTo>
                <a:lnTo>
                  <a:pt x="17930" y="50083"/>
                </a:lnTo>
                <a:lnTo>
                  <a:pt x="17874" y="50138"/>
                </a:lnTo>
                <a:lnTo>
                  <a:pt x="17837" y="50213"/>
                </a:lnTo>
                <a:lnTo>
                  <a:pt x="17818" y="50287"/>
                </a:lnTo>
                <a:lnTo>
                  <a:pt x="17818" y="50362"/>
                </a:lnTo>
                <a:lnTo>
                  <a:pt x="17856" y="50436"/>
                </a:lnTo>
                <a:lnTo>
                  <a:pt x="17893" y="50492"/>
                </a:lnTo>
                <a:lnTo>
                  <a:pt x="18004" y="50585"/>
                </a:lnTo>
                <a:lnTo>
                  <a:pt x="18135" y="50641"/>
                </a:lnTo>
                <a:lnTo>
                  <a:pt x="18209" y="50660"/>
                </a:lnTo>
                <a:lnTo>
                  <a:pt x="18284" y="50660"/>
                </a:lnTo>
                <a:lnTo>
                  <a:pt x="18358" y="50641"/>
                </a:lnTo>
                <a:lnTo>
                  <a:pt x="18414" y="50623"/>
                </a:lnTo>
                <a:lnTo>
                  <a:pt x="18489" y="50567"/>
                </a:lnTo>
                <a:lnTo>
                  <a:pt x="18526" y="50529"/>
                </a:lnTo>
                <a:lnTo>
                  <a:pt x="18582" y="50474"/>
                </a:lnTo>
                <a:lnTo>
                  <a:pt x="18600" y="50399"/>
                </a:lnTo>
                <a:lnTo>
                  <a:pt x="18619" y="50325"/>
                </a:lnTo>
                <a:lnTo>
                  <a:pt x="18619" y="50269"/>
                </a:lnTo>
                <a:lnTo>
                  <a:pt x="18600" y="50194"/>
                </a:lnTo>
                <a:lnTo>
                  <a:pt x="18563" y="50120"/>
                </a:lnTo>
                <a:lnTo>
                  <a:pt x="18507" y="50064"/>
                </a:lnTo>
                <a:lnTo>
                  <a:pt x="18470" y="50027"/>
                </a:lnTo>
                <a:lnTo>
                  <a:pt x="18395" y="49990"/>
                </a:lnTo>
                <a:lnTo>
                  <a:pt x="18340" y="49971"/>
                </a:lnTo>
                <a:lnTo>
                  <a:pt x="18265" y="49952"/>
                </a:lnTo>
                <a:close/>
                <a:moveTo>
                  <a:pt x="65220" y="50120"/>
                </a:moveTo>
                <a:lnTo>
                  <a:pt x="65164" y="50138"/>
                </a:lnTo>
                <a:lnTo>
                  <a:pt x="65108" y="50157"/>
                </a:lnTo>
                <a:lnTo>
                  <a:pt x="65034" y="50213"/>
                </a:lnTo>
                <a:lnTo>
                  <a:pt x="64978" y="50306"/>
                </a:lnTo>
                <a:lnTo>
                  <a:pt x="64959" y="50362"/>
                </a:lnTo>
                <a:lnTo>
                  <a:pt x="64959" y="50418"/>
                </a:lnTo>
                <a:lnTo>
                  <a:pt x="64959" y="50474"/>
                </a:lnTo>
                <a:lnTo>
                  <a:pt x="64996" y="50511"/>
                </a:lnTo>
                <a:lnTo>
                  <a:pt x="65052" y="50604"/>
                </a:lnTo>
                <a:lnTo>
                  <a:pt x="65164" y="50641"/>
                </a:lnTo>
                <a:lnTo>
                  <a:pt x="65220" y="50660"/>
                </a:lnTo>
                <a:lnTo>
                  <a:pt x="65276" y="50660"/>
                </a:lnTo>
                <a:lnTo>
                  <a:pt x="65369" y="50623"/>
                </a:lnTo>
                <a:lnTo>
                  <a:pt x="65425" y="50548"/>
                </a:lnTo>
                <a:lnTo>
                  <a:pt x="65481" y="50455"/>
                </a:lnTo>
                <a:lnTo>
                  <a:pt x="65481" y="50362"/>
                </a:lnTo>
                <a:lnTo>
                  <a:pt x="65462" y="50269"/>
                </a:lnTo>
                <a:lnTo>
                  <a:pt x="65406" y="50194"/>
                </a:lnTo>
                <a:lnTo>
                  <a:pt x="65313" y="50138"/>
                </a:lnTo>
                <a:lnTo>
                  <a:pt x="65220" y="50120"/>
                </a:lnTo>
                <a:close/>
                <a:moveTo>
                  <a:pt x="61794" y="50101"/>
                </a:moveTo>
                <a:lnTo>
                  <a:pt x="61738" y="50120"/>
                </a:lnTo>
                <a:lnTo>
                  <a:pt x="61645" y="50176"/>
                </a:lnTo>
                <a:lnTo>
                  <a:pt x="61589" y="50269"/>
                </a:lnTo>
                <a:lnTo>
                  <a:pt x="61552" y="50381"/>
                </a:lnTo>
                <a:lnTo>
                  <a:pt x="61552" y="50436"/>
                </a:lnTo>
                <a:lnTo>
                  <a:pt x="61571" y="50492"/>
                </a:lnTo>
                <a:lnTo>
                  <a:pt x="61608" y="50548"/>
                </a:lnTo>
                <a:lnTo>
                  <a:pt x="61645" y="50585"/>
                </a:lnTo>
                <a:lnTo>
                  <a:pt x="61738" y="50660"/>
                </a:lnTo>
                <a:lnTo>
                  <a:pt x="61794" y="50678"/>
                </a:lnTo>
                <a:lnTo>
                  <a:pt x="61906" y="50678"/>
                </a:lnTo>
                <a:lnTo>
                  <a:pt x="61962" y="50660"/>
                </a:lnTo>
                <a:lnTo>
                  <a:pt x="62036" y="50604"/>
                </a:lnTo>
                <a:lnTo>
                  <a:pt x="62111" y="50511"/>
                </a:lnTo>
                <a:lnTo>
                  <a:pt x="62148" y="50418"/>
                </a:lnTo>
                <a:lnTo>
                  <a:pt x="62129" y="50343"/>
                </a:lnTo>
                <a:lnTo>
                  <a:pt x="62129" y="50287"/>
                </a:lnTo>
                <a:lnTo>
                  <a:pt x="62092" y="50232"/>
                </a:lnTo>
                <a:lnTo>
                  <a:pt x="62055" y="50194"/>
                </a:lnTo>
                <a:lnTo>
                  <a:pt x="62018" y="50157"/>
                </a:lnTo>
                <a:lnTo>
                  <a:pt x="61962" y="50120"/>
                </a:lnTo>
                <a:lnTo>
                  <a:pt x="61906" y="50101"/>
                </a:lnTo>
                <a:close/>
                <a:moveTo>
                  <a:pt x="63470" y="50045"/>
                </a:moveTo>
                <a:lnTo>
                  <a:pt x="63395" y="50064"/>
                </a:lnTo>
                <a:lnTo>
                  <a:pt x="63358" y="50101"/>
                </a:lnTo>
                <a:lnTo>
                  <a:pt x="63302" y="50138"/>
                </a:lnTo>
                <a:lnTo>
                  <a:pt x="63265" y="50194"/>
                </a:lnTo>
                <a:lnTo>
                  <a:pt x="63228" y="50306"/>
                </a:lnTo>
                <a:lnTo>
                  <a:pt x="63228" y="50362"/>
                </a:lnTo>
                <a:lnTo>
                  <a:pt x="63228" y="50436"/>
                </a:lnTo>
                <a:lnTo>
                  <a:pt x="63246" y="50492"/>
                </a:lnTo>
                <a:lnTo>
                  <a:pt x="63284" y="50548"/>
                </a:lnTo>
                <a:lnTo>
                  <a:pt x="63321" y="50585"/>
                </a:lnTo>
                <a:lnTo>
                  <a:pt x="63377" y="50641"/>
                </a:lnTo>
                <a:lnTo>
                  <a:pt x="63433" y="50660"/>
                </a:lnTo>
                <a:lnTo>
                  <a:pt x="63488" y="50678"/>
                </a:lnTo>
                <a:lnTo>
                  <a:pt x="63619" y="50678"/>
                </a:lnTo>
                <a:lnTo>
                  <a:pt x="63675" y="50660"/>
                </a:lnTo>
                <a:lnTo>
                  <a:pt x="63730" y="50623"/>
                </a:lnTo>
                <a:lnTo>
                  <a:pt x="63786" y="50585"/>
                </a:lnTo>
                <a:lnTo>
                  <a:pt x="63824" y="50529"/>
                </a:lnTo>
                <a:lnTo>
                  <a:pt x="63842" y="50474"/>
                </a:lnTo>
                <a:lnTo>
                  <a:pt x="63861" y="50418"/>
                </a:lnTo>
                <a:lnTo>
                  <a:pt x="63879" y="50362"/>
                </a:lnTo>
                <a:lnTo>
                  <a:pt x="63861" y="50287"/>
                </a:lnTo>
                <a:lnTo>
                  <a:pt x="63842" y="50232"/>
                </a:lnTo>
                <a:lnTo>
                  <a:pt x="63805" y="50176"/>
                </a:lnTo>
                <a:lnTo>
                  <a:pt x="63768" y="50120"/>
                </a:lnTo>
                <a:lnTo>
                  <a:pt x="63712" y="50083"/>
                </a:lnTo>
                <a:lnTo>
                  <a:pt x="63656" y="50064"/>
                </a:lnTo>
                <a:lnTo>
                  <a:pt x="63600" y="50045"/>
                </a:lnTo>
                <a:close/>
                <a:moveTo>
                  <a:pt x="79053" y="50101"/>
                </a:moveTo>
                <a:lnTo>
                  <a:pt x="78941" y="50120"/>
                </a:lnTo>
                <a:lnTo>
                  <a:pt x="78886" y="50157"/>
                </a:lnTo>
                <a:lnTo>
                  <a:pt x="78848" y="50194"/>
                </a:lnTo>
                <a:lnTo>
                  <a:pt x="78811" y="50232"/>
                </a:lnTo>
                <a:lnTo>
                  <a:pt x="78774" y="50287"/>
                </a:lnTo>
                <a:lnTo>
                  <a:pt x="78755" y="50399"/>
                </a:lnTo>
                <a:lnTo>
                  <a:pt x="78774" y="50492"/>
                </a:lnTo>
                <a:lnTo>
                  <a:pt x="78830" y="50585"/>
                </a:lnTo>
                <a:lnTo>
                  <a:pt x="78923" y="50641"/>
                </a:lnTo>
                <a:lnTo>
                  <a:pt x="78979" y="50660"/>
                </a:lnTo>
                <a:lnTo>
                  <a:pt x="79035" y="50678"/>
                </a:lnTo>
                <a:lnTo>
                  <a:pt x="79146" y="50678"/>
                </a:lnTo>
                <a:lnTo>
                  <a:pt x="79202" y="50641"/>
                </a:lnTo>
                <a:lnTo>
                  <a:pt x="79258" y="50623"/>
                </a:lnTo>
                <a:lnTo>
                  <a:pt x="79295" y="50567"/>
                </a:lnTo>
                <a:lnTo>
                  <a:pt x="79332" y="50511"/>
                </a:lnTo>
                <a:lnTo>
                  <a:pt x="79351" y="50455"/>
                </a:lnTo>
                <a:lnTo>
                  <a:pt x="79351" y="50399"/>
                </a:lnTo>
                <a:lnTo>
                  <a:pt x="79351" y="50343"/>
                </a:lnTo>
                <a:lnTo>
                  <a:pt x="79332" y="50287"/>
                </a:lnTo>
                <a:lnTo>
                  <a:pt x="79314" y="50232"/>
                </a:lnTo>
                <a:lnTo>
                  <a:pt x="79277" y="50194"/>
                </a:lnTo>
                <a:lnTo>
                  <a:pt x="79239" y="50157"/>
                </a:lnTo>
                <a:lnTo>
                  <a:pt x="79183" y="50120"/>
                </a:lnTo>
                <a:lnTo>
                  <a:pt x="79128" y="50101"/>
                </a:lnTo>
                <a:close/>
                <a:moveTo>
                  <a:pt x="690" y="50083"/>
                </a:moveTo>
                <a:lnTo>
                  <a:pt x="634" y="50101"/>
                </a:lnTo>
                <a:lnTo>
                  <a:pt x="578" y="50120"/>
                </a:lnTo>
                <a:lnTo>
                  <a:pt x="485" y="50176"/>
                </a:lnTo>
                <a:lnTo>
                  <a:pt x="410" y="50269"/>
                </a:lnTo>
                <a:lnTo>
                  <a:pt x="392" y="50381"/>
                </a:lnTo>
                <a:lnTo>
                  <a:pt x="392" y="50436"/>
                </a:lnTo>
                <a:lnTo>
                  <a:pt x="410" y="50492"/>
                </a:lnTo>
                <a:lnTo>
                  <a:pt x="429" y="50548"/>
                </a:lnTo>
                <a:lnTo>
                  <a:pt x="466" y="50604"/>
                </a:lnTo>
                <a:lnTo>
                  <a:pt x="522" y="50641"/>
                </a:lnTo>
                <a:lnTo>
                  <a:pt x="559" y="50660"/>
                </a:lnTo>
                <a:lnTo>
                  <a:pt x="615" y="50678"/>
                </a:lnTo>
                <a:lnTo>
                  <a:pt x="690" y="50697"/>
                </a:lnTo>
                <a:lnTo>
                  <a:pt x="746" y="50678"/>
                </a:lnTo>
                <a:lnTo>
                  <a:pt x="801" y="50660"/>
                </a:lnTo>
                <a:lnTo>
                  <a:pt x="894" y="50604"/>
                </a:lnTo>
                <a:lnTo>
                  <a:pt x="950" y="50511"/>
                </a:lnTo>
                <a:lnTo>
                  <a:pt x="988" y="50418"/>
                </a:lnTo>
                <a:lnTo>
                  <a:pt x="988" y="50343"/>
                </a:lnTo>
                <a:lnTo>
                  <a:pt x="969" y="50287"/>
                </a:lnTo>
                <a:lnTo>
                  <a:pt x="932" y="50232"/>
                </a:lnTo>
                <a:lnTo>
                  <a:pt x="894" y="50194"/>
                </a:lnTo>
                <a:lnTo>
                  <a:pt x="857" y="50157"/>
                </a:lnTo>
                <a:lnTo>
                  <a:pt x="801" y="50120"/>
                </a:lnTo>
                <a:lnTo>
                  <a:pt x="746" y="50101"/>
                </a:lnTo>
                <a:lnTo>
                  <a:pt x="690" y="50083"/>
                </a:lnTo>
                <a:close/>
                <a:moveTo>
                  <a:pt x="33662" y="50083"/>
                </a:moveTo>
                <a:lnTo>
                  <a:pt x="33606" y="50101"/>
                </a:lnTo>
                <a:lnTo>
                  <a:pt x="33551" y="50120"/>
                </a:lnTo>
                <a:lnTo>
                  <a:pt x="33495" y="50157"/>
                </a:lnTo>
                <a:lnTo>
                  <a:pt x="33457" y="50213"/>
                </a:lnTo>
                <a:lnTo>
                  <a:pt x="33439" y="50269"/>
                </a:lnTo>
                <a:lnTo>
                  <a:pt x="33420" y="50381"/>
                </a:lnTo>
                <a:lnTo>
                  <a:pt x="33439" y="50492"/>
                </a:lnTo>
                <a:lnTo>
                  <a:pt x="33457" y="50548"/>
                </a:lnTo>
                <a:lnTo>
                  <a:pt x="33495" y="50604"/>
                </a:lnTo>
                <a:lnTo>
                  <a:pt x="33551" y="50641"/>
                </a:lnTo>
                <a:lnTo>
                  <a:pt x="33606" y="50678"/>
                </a:lnTo>
                <a:lnTo>
                  <a:pt x="33662" y="50697"/>
                </a:lnTo>
                <a:lnTo>
                  <a:pt x="33793" y="50697"/>
                </a:lnTo>
                <a:lnTo>
                  <a:pt x="33848" y="50678"/>
                </a:lnTo>
                <a:lnTo>
                  <a:pt x="33904" y="50641"/>
                </a:lnTo>
                <a:lnTo>
                  <a:pt x="33942" y="50604"/>
                </a:lnTo>
                <a:lnTo>
                  <a:pt x="33979" y="50567"/>
                </a:lnTo>
                <a:lnTo>
                  <a:pt x="34016" y="50511"/>
                </a:lnTo>
                <a:lnTo>
                  <a:pt x="34035" y="50455"/>
                </a:lnTo>
                <a:lnTo>
                  <a:pt x="34035" y="50399"/>
                </a:lnTo>
                <a:lnTo>
                  <a:pt x="34035" y="50325"/>
                </a:lnTo>
                <a:lnTo>
                  <a:pt x="34016" y="50269"/>
                </a:lnTo>
                <a:lnTo>
                  <a:pt x="33979" y="50213"/>
                </a:lnTo>
                <a:lnTo>
                  <a:pt x="33942" y="50176"/>
                </a:lnTo>
                <a:lnTo>
                  <a:pt x="33904" y="50138"/>
                </a:lnTo>
                <a:lnTo>
                  <a:pt x="33848" y="50101"/>
                </a:lnTo>
                <a:lnTo>
                  <a:pt x="33793" y="50083"/>
                </a:lnTo>
                <a:close/>
                <a:moveTo>
                  <a:pt x="57903" y="50101"/>
                </a:moveTo>
                <a:lnTo>
                  <a:pt x="57791" y="50138"/>
                </a:lnTo>
                <a:lnTo>
                  <a:pt x="57717" y="50213"/>
                </a:lnTo>
                <a:lnTo>
                  <a:pt x="57680" y="50269"/>
                </a:lnTo>
                <a:lnTo>
                  <a:pt x="57661" y="50325"/>
                </a:lnTo>
                <a:lnTo>
                  <a:pt x="57661" y="50399"/>
                </a:lnTo>
                <a:lnTo>
                  <a:pt x="57661" y="50455"/>
                </a:lnTo>
                <a:lnTo>
                  <a:pt x="57680" y="50511"/>
                </a:lnTo>
                <a:lnTo>
                  <a:pt x="57717" y="50567"/>
                </a:lnTo>
                <a:lnTo>
                  <a:pt x="57754" y="50623"/>
                </a:lnTo>
                <a:lnTo>
                  <a:pt x="57810" y="50660"/>
                </a:lnTo>
                <a:lnTo>
                  <a:pt x="57866" y="50678"/>
                </a:lnTo>
                <a:lnTo>
                  <a:pt x="57922" y="50697"/>
                </a:lnTo>
                <a:lnTo>
                  <a:pt x="57996" y="50697"/>
                </a:lnTo>
                <a:lnTo>
                  <a:pt x="58052" y="50678"/>
                </a:lnTo>
                <a:lnTo>
                  <a:pt x="58108" y="50641"/>
                </a:lnTo>
                <a:lnTo>
                  <a:pt x="58164" y="50623"/>
                </a:lnTo>
                <a:lnTo>
                  <a:pt x="58201" y="50567"/>
                </a:lnTo>
                <a:lnTo>
                  <a:pt x="58238" y="50511"/>
                </a:lnTo>
                <a:lnTo>
                  <a:pt x="58257" y="50399"/>
                </a:lnTo>
                <a:lnTo>
                  <a:pt x="58238" y="50306"/>
                </a:lnTo>
                <a:lnTo>
                  <a:pt x="58182" y="50194"/>
                </a:lnTo>
                <a:lnTo>
                  <a:pt x="58108" y="50138"/>
                </a:lnTo>
                <a:lnTo>
                  <a:pt x="57996" y="50101"/>
                </a:lnTo>
                <a:close/>
                <a:moveTo>
                  <a:pt x="21654" y="50008"/>
                </a:moveTo>
                <a:lnTo>
                  <a:pt x="21579" y="50027"/>
                </a:lnTo>
                <a:lnTo>
                  <a:pt x="21523" y="50064"/>
                </a:lnTo>
                <a:lnTo>
                  <a:pt x="21467" y="50120"/>
                </a:lnTo>
                <a:lnTo>
                  <a:pt x="21430" y="50213"/>
                </a:lnTo>
                <a:lnTo>
                  <a:pt x="21430" y="50287"/>
                </a:lnTo>
                <a:lnTo>
                  <a:pt x="21430" y="50362"/>
                </a:lnTo>
                <a:lnTo>
                  <a:pt x="21449" y="50436"/>
                </a:lnTo>
                <a:lnTo>
                  <a:pt x="21486" y="50511"/>
                </a:lnTo>
                <a:lnTo>
                  <a:pt x="21523" y="50567"/>
                </a:lnTo>
                <a:lnTo>
                  <a:pt x="21561" y="50623"/>
                </a:lnTo>
                <a:lnTo>
                  <a:pt x="21616" y="50660"/>
                </a:lnTo>
                <a:lnTo>
                  <a:pt x="21691" y="50697"/>
                </a:lnTo>
                <a:lnTo>
                  <a:pt x="21747" y="50716"/>
                </a:lnTo>
                <a:lnTo>
                  <a:pt x="21821" y="50716"/>
                </a:lnTo>
                <a:lnTo>
                  <a:pt x="21933" y="50697"/>
                </a:lnTo>
                <a:lnTo>
                  <a:pt x="21989" y="50660"/>
                </a:lnTo>
                <a:lnTo>
                  <a:pt x="22045" y="50623"/>
                </a:lnTo>
                <a:lnTo>
                  <a:pt x="22082" y="50567"/>
                </a:lnTo>
                <a:lnTo>
                  <a:pt x="22119" y="50511"/>
                </a:lnTo>
                <a:lnTo>
                  <a:pt x="22138" y="50455"/>
                </a:lnTo>
                <a:lnTo>
                  <a:pt x="22156" y="50381"/>
                </a:lnTo>
                <a:lnTo>
                  <a:pt x="22138" y="50269"/>
                </a:lnTo>
                <a:lnTo>
                  <a:pt x="22119" y="50194"/>
                </a:lnTo>
                <a:lnTo>
                  <a:pt x="22082" y="50157"/>
                </a:lnTo>
                <a:lnTo>
                  <a:pt x="22026" y="50101"/>
                </a:lnTo>
                <a:lnTo>
                  <a:pt x="21989" y="50064"/>
                </a:lnTo>
                <a:lnTo>
                  <a:pt x="21914" y="50027"/>
                </a:lnTo>
                <a:lnTo>
                  <a:pt x="21821" y="50008"/>
                </a:lnTo>
                <a:close/>
                <a:moveTo>
                  <a:pt x="35505" y="50064"/>
                </a:moveTo>
                <a:lnTo>
                  <a:pt x="35375" y="50101"/>
                </a:lnTo>
                <a:lnTo>
                  <a:pt x="35319" y="50120"/>
                </a:lnTo>
                <a:lnTo>
                  <a:pt x="35282" y="50176"/>
                </a:lnTo>
                <a:lnTo>
                  <a:pt x="35245" y="50213"/>
                </a:lnTo>
                <a:lnTo>
                  <a:pt x="35208" y="50269"/>
                </a:lnTo>
                <a:lnTo>
                  <a:pt x="35189" y="50381"/>
                </a:lnTo>
                <a:lnTo>
                  <a:pt x="35189" y="50474"/>
                </a:lnTo>
                <a:lnTo>
                  <a:pt x="35245" y="50567"/>
                </a:lnTo>
                <a:lnTo>
                  <a:pt x="35319" y="50641"/>
                </a:lnTo>
                <a:lnTo>
                  <a:pt x="35375" y="50678"/>
                </a:lnTo>
                <a:lnTo>
                  <a:pt x="35450" y="50697"/>
                </a:lnTo>
                <a:lnTo>
                  <a:pt x="35524" y="50716"/>
                </a:lnTo>
                <a:lnTo>
                  <a:pt x="35599" y="50716"/>
                </a:lnTo>
                <a:lnTo>
                  <a:pt x="35654" y="50697"/>
                </a:lnTo>
                <a:lnTo>
                  <a:pt x="35729" y="50660"/>
                </a:lnTo>
                <a:lnTo>
                  <a:pt x="35785" y="50623"/>
                </a:lnTo>
                <a:lnTo>
                  <a:pt x="35822" y="50548"/>
                </a:lnTo>
                <a:lnTo>
                  <a:pt x="35859" y="50492"/>
                </a:lnTo>
                <a:lnTo>
                  <a:pt x="35878" y="50418"/>
                </a:lnTo>
                <a:lnTo>
                  <a:pt x="35859" y="50343"/>
                </a:lnTo>
                <a:lnTo>
                  <a:pt x="35841" y="50269"/>
                </a:lnTo>
                <a:lnTo>
                  <a:pt x="35803" y="50213"/>
                </a:lnTo>
                <a:lnTo>
                  <a:pt x="35766" y="50157"/>
                </a:lnTo>
                <a:lnTo>
                  <a:pt x="35710" y="50101"/>
                </a:lnTo>
                <a:lnTo>
                  <a:pt x="35636" y="50083"/>
                </a:lnTo>
                <a:lnTo>
                  <a:pt x="35505" y="50064"/>
                </a:lnTo>
                <a:close/>
                <a:moveTo>
                  <a:pt x="50828" y="49990"/>
                </a:moveTo>
                <a:lnTo>
                  <a:pt x="50754" y="50008"/>
                </a:lnTo>
                <a:lnTo>
                  <a:pt x="50679" y="50008"/>
                </a:lnTo>
                <a:lnTo>
                  <a:pt x="50586" y="50045"/>
                </a:lnTo>
                <a:lnTo>
                  <a:pt x="50530" y="50083"/>
                </a:lnTo>
                <a:lnTo>
                  <a:pt x="50474" y="50138"/>
                </a:lnTo>
                <a:lnTo>
                  <a:pt x="50437" y="50213"/>
                </a:lnTo>
                <a:lnTo>
                  <a:pt x="50419" y="50287"/>
                </a:lnTo>
                <a:lnTo>
                  <a:pt x="50419" y="50362"/>
                </a:lnTo>
                <a:lnTo>
                  <a:pt x="50437" y="50436"/>
                </a:lnTo>
                <a:lnTo>
                  <a:pt x="50474" y="50492"/>
                </a:lnTo>
                <a:lnTo>
                  <a:pt x="50512" y="50548"/>
                </a:lnTo>
                <a:lnTo>
                  <a:pt x="50567" y="50604"/>
                </a:lnTo>
                <a:lnTo>
                  <a:pt x="50623" y="50660"/>
                </a:lnTo>
                <a:lnTo>
                  <a:pt x="50679" y="50697"/>
                </a:lnTo>
                <a:lnTo>
                  <a:pt x="50754" y="50716"/>
                </a:lnTo>
                <a:lnTo>
                  <a:pt x="50884" y="50716"/>
                </a:lnTo>
                <a:lnTo>
                  <a:pt x="50940" y="50697"/>
                </a:lnTo>
                <a:lnTo>
                  <a:pt x="50996" y="50660"/>
                </a:lnTo>
                <a:lnTo>
                  <a:pt x="51052" y="50623"/>
                </a:lnTo>
                <a:lnTo>
                  <a:pt x="51107" y="50585"/>
                </a:lnTo>
                <a:lnTo>
                  <a:pt x="51126" y="50529"/>
                </a:lnTo>
                <a:lnTo>
                  <a:pt x="51163" y="50455"/>
                </a:lnTo>
                <a:lnTo>
                  <a:pt x="51163" y="50381"/>
                </a:lnTo>
                <a:lnTo>
                  <a:pt x="51163" y="50306"/>
                </a:lnTo>
                <a:lnTo>
                  <a:pt x="51163" y="50250"/>
                </a:lnTo>
                <a:lnTo>
                  <a:pt x="51126" y="50176"/>
                </a:lnTo>
                <a:lnTo>
                  <a:pt x="51089" y="50120"/>
                </a:lnTo>
                <a:lnTo>
                  <a:pt x="51033" y="50083"/>
                </a:lnTo>
                <a:lnTo>
                  <a:pt x="50977" y="50045"/>
                </a:lnTo>
                <a:lnTo>
                  <a:pt x="50903" y="50008"/>
                </a:lnTo>
                <a:lnTo>
                  <a:pt x="50828" y="49990"/>
                </a:lnTo>
                <a:close/>
                <a:moveTo>
                  <a:pt x="55799" y="50027"/>
                </a:moveTo>
                <a:lnTo>
                  <a:pt x="55706" y="50064"/>
                </a:lnTo>
                <a:lnTo>
                  <a:pt x="55613" y="50120"/>
                </a:lnTo>
                <a:lnTo>
                  <a:pt x="55557" y="50213"/>
                </a:lnTo>
                <a:lnTo>
                  <a:pt x="55539" y="50325"/>
                </a:lnTo>
                <a:lnTo>
                  <a:pt x="55557" y="50362"/>
                </a:lnTo>
                <a:lnTo>
                  <a:pt x="55576" y="50418"/>
                </a:lnTo>
                <a:lnTo>
                  <a:pt x="55613" y="50529"/>
                </a:lnTo>
                <a:lnTo>
                  <a:pt x="55632" y="50567"/>
                </a:lnTo>
                <a:lnTo>
                  <a:pt x="55669" y="50623"/>
                </a:lnTo>
                <a:lnTo>
                  <a:pt x="55762" y="50697"/>
                </a:lnTo>
                <a:lnTo>
                  <a:pt x="55818" y="50716"/>
                </a:lnTo>
                <a:lnTo>
                  <a:pt x="55874" y="50716"/>
                </a:lnTo>
                <a:lnTo>
                  <a:pt x="55967" y="50697"/>
                </a:lnTo>
                <a:lnTo>
                  <a:pt x="56078" y="50641"/>
                </a:lnTo>
                <a:lnTo>
                  <a:pt x="56153" y="50548"/>
                </a:lnTo>
                <a:lnTo>
                  <a:pt x="56172" y="50511"/>
                </a:lnTo>
                <a:lnTo>
                  <a:pt x="56190" y="50455"/>
                </a:lnTo>
                <a:lnTo>
                  <a:pt x="56209" y="50381"/>
                </a:lnTo>
                <a:lnTo>
                  <a:pt x="56209" y="50343"/>
                </a:lnTo>
                <a:lnTo>
                  <a:pt x="56190" y="50269"/>
                </a:lnTo>
                <a:lnTo>
                  <a:pt x="56153" y="50213"/>
                </a:lnTo>
                <a:lnTo>
                  <a:pt x="56116" y="50138"/>
                </a:lnTo>
                <a:lnTo>
                  <a:pt x="56023" y="50083"/>
                </a:lnTo>
                <a:lnTo>
                  <a:pt x="55911" y="50045"/>
                </a:lnTo>
                <a:lnTo>
                  <a:pt x="55799" y="50027"/>
                </a:lnTo>
                <a:close/>
                <a:moveTo>
                  <a:pt x="9180" y="50045"/>
                </a:moveTo>
                <a:lnTo>
                  <a:pt x="9124" y="50064"/>
                </a:lnTo>
                <a:lnTo>
                  <a:pt x="9068" y="50101"/>
                </a:lnTo>
                <a:lnTo>
                  <a:pt x="9012" y="50138"/>
                </a:lnTo>
                <a:lnTo>
                  <a:pt x="8937" y="50232"/>
                </a:lnTo>
                <a:lnTo>
                  <a:pt x="8919" y="50287"/>
                </a:lnTo>
                <a:lnTo>
                  <a:pt x="8900" y="50343"/>
                </a:lnTo>
                <a:lnTo>
                  <a:pt x="8900" y="50418"/>
                </a:lnTo>
                <a:lnTo>
                  <a:pt x="8919" y="50492"/>
                </a:lnTo>
                <a:lnTo>
                  <a:pt x="8937" y="50567"/>
                </a:lnTo>
                <a:lnTo>
                  <a:pt x="8993" y="50623"/>
                </a:lnTo>
                <a:lnTo>
                  <a:pt x="9049" y="50678"/>
                </a:lnTo>
                <a:lnTo>
                  <a:pt x="9105" y="50716"/>
                </a:lnTo>
                <a:lnTo>
                  <a:pt x="9180" y="50734"/>
                </a:lnTo>
                <a:lnTo>
                  <a:pt x="9310" y="50734"/>
                </a:lnTo>
                <a:lnTo>
                  <a:pt x="9366" y="50716"/>
                </a:lnTo>
                <a:lnTo>
                  <a:pt x="9422" y="50697"/>
                </a:lnTo>
                <a:lnTo>
                  <a:pt x="9477" y="50660"/>
                </a:lnTo>
                <a:lnTo>
                  <a:pt x="9552" y="50548"/>
                </a:lnTo>
                <a:lnTo>
                  <a:pt x="9589" y="50436"/>
                </a:lnTo>
                <a:lnTo>
                  <a:pt x="9589" y="50362"/>
                </a:lnTo>
                <a:lnTo>
                  <a:pt x="9589" y="50287"/>
                </a:lnTo>
                <a:lnTo>
                  <a:pt x="9552" y="50213"/>
                </a:lnTo>
                <a:lnTo>
                  <a:pt x="9515" y="50157"/>
                </a:lnTo>
                <a:lnTo>
                  <a:pt x="9459" y="50101"/>
                </a:lnTo>
                <a:lnTo>
                  <a:pt x="9384" y="50064"/>
                </a:lnTo>
                <a:lnTo>
                  <a:pt x="9328" y="50045"/>
                </a:lnTo>
                <a:close/>
                <a:moveTo>
                  <a:pt x="12885" y="50045"/>
                </a:moveTo>
                <a:lnTo>
                  <a:pt x="12810" y="50064"/>
                </a:lnTo>
                <a:lnTo>
                  <a:pt x="12754" y="50083"/>
                </a:lnTo>
                <a:lnTo>
                  <a:pt x="12698" y="50120"/>
                </a:lnTo>
                <a:lnTo>
                  <a:pt x="12642" y="50157"/>
                </a:lnTo>
                <a:lnTo>
                  <a:pt x="12605" y="50194"/>
                </a:lnTo>
                <a:lnTo>
                  <a:pt x="12568" y="50269"/>
                </a:lnTo>
                <a:lnTo>
                  <a:pt x="12549" y="50325"/>
                </a:lnTo>
                <a:lnTo>
                  <a:pt x="12549" y="50399"/>
                </a:lnTo>
                <a:lnTo>
                  <a:pt x="12549" y="50455"/>
                </a:lnTo>
                <a:lnTo>
                  <a:pt x="12568" y="50529"/>
                </a:lnTo>
                <a:lnTo>
                  <a:pt x="12605" y="50585"/>
                </a:lnTo>
                <a:lnTo>
                  <a:pt x="12642" y="50623"/>
                </a:lnTo>
                <a:lnTo>
                  <a:pt x="12698" y="50678"/>
                </a:lnTo>
                <a:lnTo>
                  <a:pt x="12754" y="50697"/>
                </a:lnTo>
                <a:lnTo>
                  <a:pt x="12810" y="50716"/>
                </a:lnTo>
                <a:lnTo>
                  <a:pt x="12885" y="50734"/>
                </a:lnTo>
                <a:lnTo>
                  <a:pt x="12959" y="50716"/>
                </a:lnTo>
                <a:lnTo>
                  <a:pt x="13015" y="50697"/>
                </a:lnTo>
                <a:lnTo>
                  <a:pt x="13071" y="50678"/>
                </a:lnTo>
                <a:lnTo>
                  <a:pt x="13127" y="50623"/>
                </a:lnTo>
                <a:lnTo>
                  <a:pt x="13164" y="50585"/>
                </a:lnTo>
                <a:lnTo>
                  <a:pt x="13201" y="50529"/>
                </a:lnTo>
                <a:lnTo>
                  <a:pt x="13220" y="50455"/>
                </a:lnTo>
                <a:lnTo>
                  <a:pt x="13220" y="50399"/>
                </a:lnTo>
                <a:lnTo>
                  <a:pt x="13220" y="50325"/>
                </a:lnTo>
                <a:lnTo>
                  <a:pt x="13201" y="50269"/>
                </a:lnTo>
                <a:lnTo>
                  <a:pt x="13164" y="50194"/>
                </a:lnTo>
                <a:lnTo>
                  <a:pt x="13127" y="50157"/>
                </a:lnTo>
                <a:lnTo>
                  <a:pt x="13071" y="50120"/>
                </a:lnTo>
                <a:lnTo>
                  <a:pt x="13015" y="50083"/>
                </a:lnTo>
                <a:lnTo>
                  <a:pt x="12940" y="50064"/>
                </a:lnTo>
                <a:lnTo>
                  <a:pt x="12885" y="50045"/>
                </a:lnTo>
                <a:close/>
                <a:moveTo>
                  <a:pt x="23311" y="50101"/>
                </a:moveTo>
                <a:lnTo>
                  <a:pt x="23255" y="50120"/>
                </a:lnTo>
                <a:lnTo>
                  <a:pt x="23199" y="50120"/>
                </a:lnTo>
                <a:lnTo>
                  <a:pt x="23106" y="50194"/>
                </a:lnTo>
                <a:lnTo>
                  <a:pt x="23031" y="50287"/>
                </a:lnTo>
                <a:lnTo>
                  <a:pt x="22994" y="50381"/>
                </a:lnTo>
                <a:lnTo>
                  <a:pt x="22994" y="50455"/>
                </a:lnTo>
                <a:lnTo>
                  <a:pt x="23013" y="50511"/>
                </a:lnTo>
                <a:lnTo>
                  <a:pt x="23050" y="50585"/>
                </a:lnTo>
                <a:lnTo>
                  <a:pt x="23087" y="50623"/>
                </a:lnTo>
                <a:lnTo>
                  <a:pt x="23124" y="50678"/>
                </a:lnTo>
                <a:lnTo>
                  <a:pt x="23180" y="50697"/>
                </a:lnTo>
                <a:lnTo>
                  <a:pt x="23236" y="50734"/>
                </a:lnTo>
                <a:lnTo>
                  <a:pt x="23366" y="50734"/>
                </a:lnTo>
                <a:lnTo>
                  <a:pt x="23422" y="50716"/>
                </a:lnTo>
                <a:lnTo>
                  <a:pt x="23515" y="50660"/>
                </a:lnTo>
                <a:lnTo>
                  <a:pt x="23590" y="50567"/>
                </a:lnTo>
                <a:lnTo>
                  <a:pt x="23627" y="50455"/>
                </a:lnTo>
                <a:lnTo>
                  <a:pt x="23627" y="50399"/>
                </a:lnTo>
                <a:lnTo>
                  <a:pt x="23609" y="50325"/>
                </a:lnTo>
                <a:lnTo>
                  <a:pt x="23590" y="50269"/>
                </a:lnTo>
                <a:lnTo>
                  <a:pt x="23553" y="50213"/>
                </a:lnTo>
                <a:lnTo>
                  <a:pt x="23497" y="50176"/>
                </a:lnTo>
                <a:lnTo>
                  <a:pt x="23441" y="50138"/>
                </a:lnTo>
                <a:lnTo>
                  <a:pt x="23385" y="50120"/>
                </a:lnTo>
                <a:lnTo>
                  <a:pt x="23311" y="50101"/>
                </a:lnTo>
                <a:close/>
                <a:moveTo>
                  <a:pt x="54217" y="49971"/>
                </a:moveTo>
                <a:lnTo>
                  <a:pt x="54142" y="49990"/>
                </a:lnTo>
                <a:lnTo>
                  <a:pt x="54068" y="50027"/>
                </a:lnTo>
                <a:lnTo>
                  <a:pt x="54012" y="50083"/>
                </a:lnTo>
                <a:lnTo>
                  <a:pt x="53993" y="50138"/>
                </a:lnTo>
                <a:lnTo>
                  <a:pt x="53975" y="50287"/>
                </a:lnTo>
                <a:lnTo>
                  <a:pt x="53975" y="50436"/>
                </a:lnTo>
                <a:lnTo>
                  <a:pt x="53993" y="50511"/>
                </a:lnTo>
                <a:lnTo>
                  <a:pt x="54030" y="50567"/>
                </a:lnTo>
                <a:lnTo>
                  <a:pt x="54068" y="50623"/>
                </a:lnTo>
                <a:lnTo>
                  <a:pt x="54124" y="50678"/>
                </a:lnTo>
                <a:lnTo>
                  <a:pt x="54179" y="50716"/>
                </a:lnTo>
                <a:lnTo>
                  <a:pt x="54254" y="50734"/>
                </a:lnTo>
                <a:lnTo>
                  <a:pt x="54403" y="50734"/>
                </a:lnTo>
                <a:lnTo>
                  <a:pt x="54459" y="50716"/>
                </a:lnTo>
                <a:lnTo>
                  <a:pt x="54533" y="50678"/>
                </a:lnTo>
                <a:lnTo>
                  <a:pt x="54570" y="50623"/>
                </a:lnTo>
                <a:lnTo>
                  <a:pt x="54626" y="50567"/>
                </a:lnTo>
                <a:lnTo>
                  <a:pt x="54645" y="50511"/>
                </a:lnTo>
                <a:lnTo>
                  <a:pt x="54663" y="50436"/>
                </a:lnTo>
                <a:lnTo>
                  <a:pt x="54663" y="50362"/>
                </a:lnTo>
                <a:lnTo>
                  <a:pt x="54663" y="50306"/>
                </a:lnTo>
                <a:lnTo>
                  <a:pt x="54626" y="50232"/>
                </a:lnTo>
                <a:lnTo>
                  <a:pt x="54589" y="50176"/>
                </a:lnTo>
                <a:lnTo>
                  <a:pt x="54496" y="50064"/>
                </a:lnTo>
                <a:lnTo>
                  <a:pt x="54366" y="49990"/>
                </a:lnTo>
                <a:lnTo>
                  <a:pt x="54291" y="49971"/>
                </a:lnTo>
                <a:close/>
                <a:moveTo>
                  <a:pt x="2328" y="50045"/>
                </a:moveTo>
                <a:lnTo>
                  <a:pt x="2272" y="50064"/>
                </a:lnTo>
                <a:lnTo>
                  <a:pt x="2198" y="50101"/>
                </a:lnTo>
                <a:lnTo>
                  <a:pt x="2161" y="50157"/>
                </a:lnTo>
                <a:lnTo>
                  <a:pt x="2123" y="50194"/>
                </a:lnTo>
                <a:lnTo>
                  <a:pt x="2086" y="50269"/>
                </a:lnTo>
                <a:lnTo>
                  <a:pt x="2067" y="50399"/>
                </a:lnTo>
                <a:lnTo>
                  <a:pt x="2086" y="50529"/>
                </a:lnTo>
                <a:lnTo>
                  <a:pt x="2123" y="50585"/>
                </a:lnTo>
                <a:lnTo>
                  <a:pt x="2161" y="50641"/>
                </a:lnTo>
                <a:lnTo>
                  <a:pt x="2198" y="50678"/>
                </a:lnTo>
                <a:lnTo>
                  <a:pt x="2272" y="50716"/>
                </a:lnTo>
                <a:lnTo>
                  <a:pt x="2328" y="50734"/>
                </a:lnTo>
                <a:lnTo>
                  <a:pt x="2421" y="50753"/>
                </a:lnTo>
                <a:lnTo>
                  <a:pt x="2496" y="50734"/>
                </a:lnTo>
                <a:lnTo>
                  <a:pt x="2570" y="50716"/>
                </a:lnTo>
                <a:lnTo>
                  <a:pt x="2626" y="50678"/>
                </a:lnTo>
                <a:lnTo>
                  <a:pt x="2663" y="50641"/>
                </a:lnTo>
                <a:lnTo>
                  <a:pt x="2700" y="50585"/>
                </a:lnTo>
                <a:lnTo>
                  <a:pt x="2738" y="50529"/>
                </a:lnTo>
                <a:lnTo>
                  <a:pt x="2756" y="50399"/>
                </a:lnTo>
                <a:lnTo>
                  <a:pt x="2738" y="50269"/>
                </a:lnTo>
                <a:lnTo>
                  <a:pt x="2700" y="50194"/>
                </a:lnTo>
                <a:lnTo>
                  <a:pt x="2663" y="50157"/>
                </a:lnTo>
                <a:lnTo>
                  <a:pt x="2626" y="50101"/>
                </a:lnTo>
                <a:lnTo>
                  <a:pt x="2570" y="50064"/>
                </a:lnTo>
                <a:lnTo>
                  <a:pt x="2496" y="50045"/>
                </a:lnTo>
                <a:close/>
                <a:moveTo>
                  <a:pt x="28915" y="50027"/>
                </a:moveTo>
                <a:lnTo>
                  <a:pt x="28822" y="50045"/>
                </a:lnTo>
                <a:lnTo>
                  <a:pt x="28747" y="50064"/>
                </a:lnTo>
                <a:lnTo>
                  <a:pt x="28617" y="50138"/>
                </a:lnTo>
                <a:lnTo>
                  <a:pt x="28561" y="50176"/>
                </a:lnTo>
                <a:lnTo>
                  <a:pt x="28505" y="50232"/>
                </a:lnTo>
                <a:lnTo>
                  <a:pt x="28468" y="50287"/>
                </a:lnTo>
                <a:lnTo>
                  <a:pt x="28449" y="50362"/>
                </a:lnTo>
                <a:lnTo>
                  <a:pt x="28449" y="50418"/>
                </a:lnTo>
                <a:lnTo>
                  <a:pt x="28468" y="50492"/>
                </a:lnTo>
                <a:lnTo>
                  <a:pt x="28486" y="50567"/>
                </a:lnTo>
                <a:lnTo>
                  <a:pt x="28542" y="50623"/>
                </a:lnTo>
                <a:lnTo>
                  <a:pt x="28654" y="50697"/>
                </a:lnTo>
                <a:lnTo>
                  <a:pt x="28729" y="50734"/>
                </a:lnTo>
                <a:lnTo>
                  <a:pt x="28803" y="50771"/>
                </a:lnTo>
                <a:lnTo>
                  <a:pt x="28971" y="50771"/>
                </a:lnTo>
                <a:lnTo>
                  <a:pt x="29026" y="50734"/>
                </a:lnTo>
                <a:lnTo>
                  <a:pt x="29101" y="50697"/>
                </a:lnTo>
                <a:lnTo>
                  <a:pt x="29157" y="50660"/>
                </a:lnTo>
                <a:lnTo>
                  <a:pt x="29213" y="50585"/>
                </a:lnTo>
                <a:lnTo>
                  <a:pt x="29231" y="50529"/>
                </a:lnTo>
                <a:lnTo>
                  <a:pt x="29250" y="50455"/>
                </a:lnTo>
                <a:lnTo>
                  <a:pt x="29250" y="50381"/>
                </a:lnTo>
                <a:lnTo>
                  <a:pt x="29250" y="50306"/>
                </a:lnTo>
                <a:lnTo>
                  <a:pt x="29213" y="50250"/>
                </a:lnTo>
                <a:lnTo>
                  <a:pt x="29175" y="50176"/>
                </a:lnTo>
                <a:lnTo>
                  <a:pt x="29138" y="50120"/>
                </a:lnTo>
                <a:lnTo>
                  <a:pt x="29082" y="50083"/>
                </a:lnTo>
                <a:lnTo>
                  <a:pt x="28989" y="50045"/>
                </a:lnTo>
                <a:lnTo>
                  <a:pt x="28915" y="50027"/>
                </a:lnTo>
                <a:close/>
                <a:moveTo>
                  <a:pt x="68608" y="50138"/>
                </a:moveTo>
                <a:lnTo>
                  <a:pt x="68553" y="50157"/>
                </a:lnTo>
                <a:lnTo>
                  <a:pt x="68459" y="50194"/>
                </a:lnTo>
                <a:lnTo>
                  <a:pt x="68366" y="50269"/>
                </a:lnTo>
                <a:lnTo>
                  <a:pt x="68329" y="50362"/>
                </a:lnTo>
                <a:lnTo>
                  <a:pt x="68292" y="50455"/>
                </a:lnTo>
                <a:lnTo>
                  <a:pt x="68311" y="50511"/>
                </a:lnTo>
                <a:lnTo>
                  <a:pt x="68311" y="50567"/>
                </a:lnTo>
                <a:lnTo>
                  <a:pt x="68348" y="50623"/>
                </a:lnTo>
                <a:lnTo>
                  <a:pt x="68385" y="50678"/>
                </a:lnTo>
                <a:lnTo>
                  <a:pt x="68441" y="50716"/>
                </a:lnTo>
                <a:lnTo>
                  <a:pt x="68497" y="50753"/>
                </a:lnTo>
                <a:lnTo>
                  <a:pt x="68553" y="50771"/>
                </a:lnTo>
                <a:lnTo>
                  <a:pt x="68627" y="50771"/>
                </a:lnTo>
                <a:lnTo>
                  <a:pt x="68701" y="50753"/>
                </a:lnTo>
                <a:lnTo>
                  <a:pt x="68757" y="50734"/>
                </a:lnTo>
                <a:lnTo>
                  <a:pt x="68813" y="50697"/>
                </a:lnTo>
                <a:lnTo>
                  <a:pt x="68869" y="50660"/>
                </a:lnTo>
                <a:lnTo>
                  <a:pt x="68906" y="50585"/>
                </a:lnTo>
                <a:lnTo>
                  <a:pt x="68925" y="50529"/>
                </a:lnTo>
                <a:lnTo>
                  <a:pt x="68925" y="50474"/>
                </a:lnTo>
                <a:lnTo>
                  <a:pt x="68925" y="50399"/>
                </a:lnTo>
                <a:lnTo>
                  <a:pt x="68906" y="50343"/>
                </a:lnTo>
                <a:lnTo>
                  <a:pt x="68869" y="50287"/>
                </a:lnTo>
                <a:lnTo>
                  <a:pt x="68832" y="50232"/>
                </a:lnTo>
                <a:lnTo>
                  <a:pt x="68776" y="50194"/>
                </a:lnTo>
                <a:lnTo>
                  <a:pt x="68720" y="50157"/>
                </a:lnTo>
                <a:lnTo>
                  <a:pt x="68664" y="50138"/>
                </a:lnTo>
                <a:close/>
                <a:moveTo>
                  <a:pt x="72146" y="50138"/>
                </a:moveTo>
                <a:lnTo>
                  <a:pt x="72090" y="50157"/>
                </a:lnTo>
                <a:lnTo>
                  <a:pt x="71978" y="50213"/>
                </a:lnTo>
                <a:lnTo>
                  <a:pt x="71941" y="50269"/>
                </a:lnTo>
                <a:lnTo>
                  <a:pt x="71904" y="50306"/>
                </a:lnTo>
                <a:lnTo>
                  <a:pt x="71867" y="50381"/>
                </a:lnTo>
                <a:lnTo>
                  <a:pt x="71867" y="50455"/>
                </a:lnTo>
                <a:lnTo>
                  <a:pt x="71867" y="50511"/>
                </a:lnTo>
                <a:lnTo>
                  <a:pt x="71885" y="50585"/>
                </a:lnTo>
                <a:lnTo>
                  <a:pt x="71922" y="50641"/>
                </a:lnTo>
                <a:lnTo>
                  <a:pt x="71960" y="50697"/>
                </a:lnTo>
                <a:lnTo>
                  <a:pt x="72015" y="50734"/>
                </a:lnTo>
                <a:lnTo>
                  <a:pt x="72071" y="50771"/>
                </a:lnTo>
                <a:lnTo>
                  <a:pt x="72276" y="50771"/>
                </a:lnTo>
                <a:lnTo>
                  <a:pt x="72332" y="50753"/>
                </a:lnTo>
                <a:lnTo>
                  <a:pt x="72388" y="50716"/>
                </a:lnTo>
                <a:lnTo>
                  <a:pt x="72425" y="50660"/>
                </a:lnTo>
                <a:lnTo>
                  <a:pt x="72462" y="50604"/>
                </a:lnTo>
                <a:lnTo>
                  <a:pt x="72481" y="50548"/>
                </a:lnTo>
                <a:lnTo>
                  <a:pt x="72500" y="50436"/>
                </a:lnTo>
                <a:lnTo>
                  <a:pt x="72481" y="50325"/>
                </a:lnTo>
                <a:lnTo>
                  <a:pt x="72406" y="50250"/>
                </a:lnTo>
                <a:lnTo>
                  <a:pt x="72369" y="50213"/>
                </a:lnTo>
                <a:lnTo>
                  <a:pt x="72313" y="50176"/>
                </a:lnTo>
                <a:lnTo>
                  <a:pt x="72258" y="50157"/>
                </a:lnTo>
                <a:lnTo>
                  <a:pt x="72202" y="50138"/>
                </a:lnTo>
                <a:close/>
                <a:moveTo>
                  <a:pt x="77564" y="50176"/>
                </a:moveTo>
                <a:lnTo>
                  <a:pt x="77508" y="50194"/>
                </a:lnTo>
                <a:lnTo>
                  <a:pt x="77452" y="50213"/>
                </a:lnTo>
                <a:lnTo>
                  <a:pt x="77359" y="50269"/>
                </a:lnTo>
                <a:lnTo>
                  <a:pt x="77303" y="50362"/>
                </a:lnTo>
                <a:lnTo>
                  <a:pt x="77266" y="50474"/>
                </a:lnTo>
                <a:lnTo>
                  <a:pt x="77266" y="50529"/>
                </a:lnTo>
                <a:lnTo>
                  <a:pt x="77284" y="50585"/>
                </a:lnTo>
                <a:lnTo>
                  <a:pt x="77322" y="50641"/>
                </a:lnTo>
                <a:lnTo>
                  <a:pt x="77359" y="50678"/>
                </a:lnTo>
                <a:lnTo>
                  <a:pt x="77396" y="50716"/>
                </a:lnTo>
                <a:lnTo>
                  <a:pt x="77452" y="50753"/>
                </a:lnTo>
                <a:lnTo>
                  <a:pt x="77508" y="50771"/>
                </a:lnTo>
                <a:lnTo>
                  <a:pt x="77620" y="50771"/>
                </a:lnTo>
                <a:lnTo>
                  <a:pt x="77675" y="50753"/>
                </a:lnTo>
                <a:lnTo>
                  <a:pt x="77768" y="50697"/>
                </a:lnTo>
                <a:lnTo>
                  <a:pt x="77824" y="50604"/>
                </a:lnTo>
                <a:lnTo>
                  <a:pt x="77862" y="50492"/>
                </a:lnTo>
                <a:lnTo>
                  <a:pt x="77862" y="50436"/>
                </a:lnTo>
                <a:lnTo>
                  <a:pt x="77843" y="50381"/>
                </a:lnTo>
                <a:lnTo>
                  <a:pt x="77824" y="50325"/>
                </a:lnTo>
                <a:lnTo>
                  <a:pt x="77787" y="50269"/>
                </a:lnTo>
                <a:lnTo>
                  <a:pt x="77731" y="50232"/>
                </a:lnTo>
                <a:lnTo>
                  <a:pt x="77694" y="50213"/>
                </a:lnTo>
                <a:lnTo>
                  <a:pt x="77620" y="50194"/>
                </a:lnTo>
                <a:lnTo>
                  <a:pt x="77564" y="50176"/>
                </a:lnTo>
                <a:close/>
                <a:moveTo>
                  <a:pt x="52671" y="50213"/>
                </a:moveTo>
                <a:lnTo>
                  <a:pt x="52597" y="50232"/>
                </a:lnTo>
                <a:lnTo>
                  <a:pt x="52541" y="50250"/>
                </a:lnTo>
                <a:lnTo>
                  <a:pt x="52504" y="50287"/>
                </a:lnTo>
                <a:lnTo>
                  <a:pt x="52448" y="50325"/>
                </a:lnTo>
                <a:lnTo>
                  <a:pt x="52429" y="50399"/>
                </a:lnTo>
                <a:lnTo>
                  <a:pt x="52411" y="50455"/>
                </a:lnTo>
                <a:lnTo>
                  <a:pt x="52411" y="50511"/>
                </a:lnTo>
                <a:lnTo>
                  <a:pt x="52411" y="50585"/>
                </a:lnTo>
                <a:lnTo>
                  <a:pt x="52467" y="50697"/>
                </a:lnTo>
                <a:lnTo>
                  <a:pt x="52504" y="50734"/>
                </a:lnTo>
                <a:lnTo>
                  <a:pt x="52541" y="50771"/>
                </a:lnTo>
                <a:lnTo>
                  <a:pt x="52597" y="50809"/>
                </a:lnTo>
                <a:lnTo>
                  <a:pt x="52653" y="50827"/>
                </a:lnTo>
                <a:lnTo>
                  <a:pt x="52727" y="50827"/>
                </a:lnTo>
                <a:lnTo>
                  <a:pt x="52783" y="50809"/>
                </a:lnTo>
                <a:lnTo>
                  <a:pt x="52839" y="50790"/>
                </a:lnTo>
                <a:lnTo>
                  <a:pt x="52895" y="50771"/>
                </a:lnTo>
                <a:lnTo>
                  <a:pt x="52932" y="50734"/>
                </a:lnTo>
                <a:lnTo>
                  <a:pt x="52969" y="50678"/>
                </a:lnTo>
                <a:lnTo>
                  <a:pt x="53006" y="50623"/>
                </a:lnTo>
                <a:lnTo>
                  <a:pt x="53025" y="50567"/>
                </a:lnTo>
                <a:lnTo>
                  <a:pt x="53025" y="50455"/>
                </a:lnTo>
                <a:lnTo>
                  <a:pt x="52969" y="50343"/>
                </a:lnTo>
                <a:lnTo>
                  <a:pt x="52895" y="50269"/>
                </a:lnTo>
                <a:lnTo>
                  <a:pt x="52858" y="50232"/>
                </a:lnTo>
                <a:lnTo>
                  <a:pt x="52802" y="50213"/>
                </a:lnTo>
                <a:close/>
                <a:moveTo>
                  <a:pt x="66281" y="50269"/>
                </a:moveTo>
                <a:lnTo>
                  <a:pt x="66225" y="50287"/>
                </a:lnTo>
                <a:lnTo>
                  <a:pt x="66188" y="50325"/>
                </a:lnTo>
                <a:lnTo>
                  <a:pt x="66132" y="50418"/>
                </a:lnTo>
                <a:lnTo>
                  <a:pt x="66095" y="50511"/>
                </a:lnTo>
                <a:lnTo>
                  <a:pt x="66076" y="50567"/>
                </a:lnTo>
                <a:lnTo>
                  <a:pt x="66095" y="50623"/>
                </a:lnTo>
                <a:lnTo>
                  <a:pt x="66095" y="50678"/>
                </a:lnTo>
                <a:lnTo>
                  <a:pt x="66132" y="50734"/>
                </a:lnTo>
                <a:lnTo>
                  <a:pt x="66207" y="50790"/>
                </a:lnTo>
                <a:lnTo>
                  <a:pt x="66300" y="50827"/>
                </a:lnTo>
                <a:lnTo>
                  <a:pt x="66411" y="50827"/>
                </a:lnTo>
                <a:lnTo>
                  <a:pt x="66449" y="50809"/>
                </a:lnTo>
                <a:lnTo>
                  <a:pt x="66505" y="50790"/>
                </a:lnTo>
                <a:lnTo>
                  <a:pt x="66542" y="50734"/>
                </a:lnTo>
                <a:lnTo>
                  <a:pt x="66579" y="50697"/>
                </a:lnTo>
                <a:lnTo>
                  <a:pt x="66598" y="50641"/>
                </a:lnTo>
                <a:lnTo>
                  <a:pt x="66616" y="50585"/>
                </a:lnTo>
                <a:lnTo>
                  <a:pt x="66598" y="50474"/>
                </a:lnTo>
                <a:lnTo>
                  <a:pt x="66542" y="50381"/>
                </a:lnTo>
                <a:lnTo>
                  <a:pt x="66467" y="50306"/>
                </a:lnTo>
                <a:lnTo>
                  <a:pt x="66411" y="50269"/>
                </a:lnTo>
                <a:close/>
                <a:moveTo>
                  <a:pt x="88250" y="50176"/>
                </a:moveTo>
                <a:lnTo>
                  <a:pt x="88195" y="50194"/>
                </a:lnTo>
                <a:lnTo>
                  <a:pt x="88139" y="50232"/>
                </a:lnTo>
                <a:lnTo>
                  <a:pt x="88101" y="50269"/>
                </a:lnTo>
                <a:lnTo>
                  <a:pt x="88064" y="50325"/>
                </a:lnTo>
                <a:lnTo>
                  <a:pt x="88046" y="50362"/>
                </a:lnTo>
                <a:lnTo>
                  <a:pt x="88027" y="50492"/>
                </a:lnTo>
                <a:lnTo>
                  <a:pt x="88046" y="50604"/>
                </a:lnTo>
                <a:lnTo>
                  <a:pt x="88101" y="50716"/>
                </a:lnTo>
                <a:lnTo>
                  <a:pt x="88139" y="50753"/>
                </a:lnTo>
                <a:lnTo>
                  <a:pt x="88176" y="50790"/>
                </a:lnTo>
                <a:lnTo>
                  <a:pt x="88250" y="50827"/>
                </a:lnTo>
                <a:lnTo>
                  <a:pt x="88381" y="50827"/>
                </a:lnTo>
                <a:lnTo>
                  <a:pt x="88437" y="50809"/>
                </a:lnTo>
                <a:lnTo>
                  <a:pt x="88492" y="50790"/>
                </a:lnTo>
                <a:lnTo>
                  <a:pt x="88530" y="50734"/>
                </a:lnTo>
                <a:lnTo>
                  <a:pt x="88586" y="50641"/>
                </a:lnTo>
                <a:lnTo>
                  <a:pt x="88623" y="50529"/>
                </a:lnTo>
                <a:lnTo>
                  <a:pt x="88623" y="50455"/>
                </a:lnTo>
                <a:lnTo>
                  <a:pt x="88604" y="50399"/>
                </a:lnTo>
                <a:lnTo>
                  <a:pt x="88586" y="50325"/>
                </a:lnTo>
                <a:lnTo>
                  <a:pt x="88548" y="50287"/>
                </a:lnTo>
                <a:lnTo>
                  <a:pt x="88492" y="50250"/>
                </a:lnTo>
                <a:lnTo>
                  <a:pt x="88455" y="50213"/>
                </a:lnTo>
                <a:lnTo>
                  <a:pt x="88381" y="50194"/>
                </a:lnTo>
                <a:lnTo>
                  <a:pt x="88325" y="50176"/>
                </a:lnTo>
                <a:close/>
                <a:moveTo>
                  <a:pt x="91527" y="50250"/>
                </a:moveTo>
                <a:lnTo>
                  <a:pt x="91453" y="50269"/>
                </a:lnTo>
                <a:lnTo>
                  <a:pt x="91397" y="50287"/>
                </a:lnTo>
                <a:lnTo>
                  <a:pt x="91341" y="50325"/>
                </a:lnTo>
                <a:lnTo>
                  <a:pt x="91285" y="50381"/>
                </a:lnTo>
                <a:lnTo>
                  <a:pt x="91248" y="50436"/>
                </a:lnTo>
                <a:lnTo>
                  <a:pt x="91229" y="50492"/>
                </a:lnTo>
                <a:lnTo>
                  <a:pt x="91229" y="50567"/>
                </a:lnTo>
                <a:lnTo>
                  <a:pt x="91229" y="50641"/>
                </a:lnTo>
                <a:lnTo>
                  <a:pt x="91248" y="50697"/>
                </a:lnTo>
                <a:lnTo>
                  <a:pt x="91285" y="50753"/>
                </a:lnTo>
                <a:lnTo>
                  <a:pt x="91322" y="50790"/>
                </a:lnTo>
                <a:lnTo>
                  <a:pt x="91378" y="50809"/>
                </a:lnTo>
                <a:lnTo>
                  <a:pt x="91453" y="50827"/>
                </a:lnTo>
                <a:lnTo>
                  <a:pt x="91583" y="50827"/>
                </a:lnTo>
                <a:lnTo>
                  <a:pt x="91564" y="50846"/>
                </a:lnTo>
                <a:lnTo>
                  <a:pt x="91676" y="50827"/>
                </a:lnTo>
                <a:lnTo>
                  <a:pt x="91769" y="50771"/>
                </a:lnTo>
                <a:lnTo>
                  <a:pt x="91844" y="50697"/>
                </a:lnTo>
                <a:lnTo>
                  <a:pt x="91862" y="50641"/>
                </a:lnTo>
                <a:lnTo>
                  <a:pt x="91862" y="50585"/>
                </a:lnTo>
                <a:lnTo>
                  <a:pt x="91862" y="50529"/>
                </a:lnTo>
                <a:lnTo>
                  <a:pt x="91844" y="50474"/>
                </a:lnTo>
                <a:lnTo>
                  <a:pt x="91788" y="50381"/>
                </a:lnTo>
                <a:lnTo>
                  <a:pt x="91751" y="50343"/>
                </a:lnTo>
                <a:lnTo>
                  <a:pt x="91695" y="50306"/>
                </a:lnTo>
                <a:lnTo>
                  <a:pt x="91658" y="50287"/>
                </a:lnTo>
                <a:lnTo>
                  <a:pt x="91602" y="50287"/>
                </a:lnTo>
                <a:lnTo>
                  <a:pt x="91527" y="50250"/>
                </a:lnTo>
                <a:close/>
                <a:moveTo>
                  <a:pt x="70414" y="50157"/>
                </a:moveTo>
                <a:lnTo>
                  <a:pt x="70340" y="50176"/>
                </a:lnTo>
                <a:lnTo>
                  <a:pt x="70284" y="50194"/>
                </a:lnTo>
                <a:lnTo>
                  <a:pt x="70210" y="50232"/>
                </a:lnTo>
                <a:lnTo>
                  <a:pt x="70154" y="50269"/>
                </a:lnTo>
                <a:lnTo>
                  <a:pt x="70098" y="50325"/>
                </a:lnTo>
                <a:lnTo>
                  <a:pt x="70079" y="50399"/>
                </a:lnTo>
                <a:lnTo>
                  <a:pt x="70079" y="50455"/>
                </a:lnTo>
                <a:lnTo>
                  <a:pt x="70079" y="50529"/>
                </a:lnTo>
                <a:lnTo>
                  <a:pt x="70098" y="50585"/>
                </a:lnTo>
                <a:lnTo>
                  <a:pt x="70135" y="50660"/>
                </a:lnTo>
                <a:lnTo>
                  <a:pt x="70172" y="50716"/>
                </a:lnTo>
                <a:lnTo>
                  <a:pt x="70228" y="50771"/>
                </a:lnTo>
                <a:lnTo>
                  <a:pt x="70284" y="50809"/>
                </a:lnTo>
                <a:lnTo>
                  <a:pt x="70358" y="50846"/>
                </a:lnTo>
                <a:lnTo>
                  <a:pt x="70414" y="50865"/>
                </a:lnTo>
                <a:lnTo>
                  <a:pt x="70507" y="50865"/>
                </a:lnTo>
                <a:lnTo>
                  <a:pt x="70582" y="50846"/>
                </a:lnTo>
                <a:lnTo>
                  <a:pt x="70656" y="50827"/>
                </a:lnTo>
                <a:lnTo>
                  <a:pt x="70731" y="50790"/>
                </a:lnTo>
                <a:lnTo>
                  <a:pt x="70787" y="50734"/>
                </a:lnTo>
                <a:lnTo>
                  <a:pt x="70805" y="50678"/>
                </a:lnTo>
                <a:lnTo>
                  <a:pt x="70843" y="50604"/>
                </a:lnTo>
                <a:lnTo>
                  <a:pt x="70843" y="50548"/>
                </a:lnTo>
                <a:lnTo>
                  <a:pt x="70843" y="50474"/>
                </a:lnTo>
                <a:lnTo>
                  <a:pt x="70824" y="50399"/>
                </a:lnTo>
                <a:lnTo>
                  <a:pt x="70787" y="50343"/>
                </a:lnTo>
                <a:lnTo>
                  <a:pt x="70731" y="50287"/>
                </a:lnTo>
                <a:lnTo>
                  <a:pt x="70675" y="50250"/>
                </a:lnTo>
                <a:lnTo>
                  <a:pt x="70619" y="50194"/>
                </a:lnTo>
                <a:lnTo>
                  <a:pt x="70563" y="50176"/>
                </a:lnTo>
                <a:lnTo>
                  <a:pt x="70489" y="50157"/>
                </a:lnTo>
                <a:close/>
                <a:moveTo>
                  <a:pt x="82200" y="50269"/>
                </a:moveTo>
                <a:lnTo>
                  <a:pt x="82144" y="50287"/>
                </a:lnTo>
                <a:lnTo>
                  <a:pt x="82032" y="50362"/>
                </a:lnTo>
                <a:lnTo>
                  <a:pt x="81958" y="50455"/>
                </a:lnTo>
                <a:lnTo>
                  <a:pt x="81939" y="50529"/>
                </a:lnTo>
                <a:lnTo>
                  <a:pt x="81939" y="50585"/>
                </a:lnTo>
                <a:lnTo>
                  <a:pt x="81958" y="50641"/>
                </a:lnTo>
                <a:lnTo>
                  <a:pt x="81976" y="50697"/>
                </a:lnTo>
                <a:lnTo>
                  <a:pt x="82051" y="50790"/>
                </a:lnTo>
                <a:lnTo>
                  <a:pt x="82106" y="50827"/>
                </a:lnTo>
                <a:lnTo>
                  <a:pt x="82162" y="50846"/>
                </a:lnTo>
                <a:lnTo>
                  <a:pt x="82218" y="50865"/>
                </a:lnTo>
                <a:lnTo>
                  <a:pt x="82274" y="50865"/>
                </a:lnTo>
                <a:lnTo>
                  <a:pt x="82386" y="50846"/>
                </a:lnTo>
                <a:lnTo>
                  <a:pt x="82442" y="50809"/>
                </a:lnTo>
                <a:lnTo>
                  <a:pt x="82479" y="50771"/>
                </a:lnTo>
                <a:lnTo>
                  <a:pt x="82516" y="50716"/>
                </a:lnTo>
                <a:lnTo>
                  <a:pt x="82553" y="50660"/>
                </a:lnTo>
                <a:lnTo>
                  <a:pt x="82572" y="50604"/>
                </a:lnTo>
                <a:lnTo>
                  <a:pt x="82572" y="50548"/>
                </a:lnTo>
                <a:lnTo>
                  <a:pt x="82535" y="50436"/>
                </a:lnTo>
                <a:lnTo>
                  <a:pt x="82479" y="50343"/>
                </a:lnTo>
                <a:lnTo>
                  <a:pt x="82442" y="50306"/>
                </a:lnTo>
                <a:lnTo>
                  <a:pt x="82386" y="50287"/>
                </a:lnTo>
                <a:lnTo>
                  <a:pt x="82311" y="50269"/>
                </a:lnTo>
                <a:close/>
                <a:moveTo>
                  <a:pt x="83689" y="50250"/>
                </a:moveTo>
                <a:lnTo>
                  <a:pt x="83633" y="50269"/>
                </a:lnTo>
                <a:lnTo>
                  <a:pt x="83577" y="50306"/>
                </a:lnTo>
                <a:lnTo>
                  <a:pt x="83521" y="50343"/>
                </a:lnTo>
                <a:lnTo>
                  <a:pt x="83484" y="50381"/>
                </a:lnTo>
                <a:lnTo>
                  <a:pt x="83447" y="50436"/>
                </a:lnTo>
                <a:lnTo>
                  <a:pt x="83428" y="50492"/>
                </a:lnTo>
                <a:lnTo>
                  <a:pt x="83410" y="50548"/>
                </a:lnTo>
                <a:lnTo>
                  <a:pt x="83410" y="50604"/>
                </a:lnTo>
                <a:lnTo>
                  <a:pt x="83447" y="50716"/>
                </a:lnTo>
                <a:lnTo>
                  <a:pt x="83521" y="50790"/>
                </a:lnTo>
                <a:lnTo>
                  <a:pt x="83633" y="50846"/>
                </a:lnTo>
                <a:lnTo>
                  <a:pt x="83689" y="50865"/>
                </a:lnTo>
                <a:lnTo>
                  <a:pt x="83819" y="50865"/>
                </a:lnTo>
                <a:lnTo>
                  <a:pt x="83875" y="50846"/>
                </a:lnTo>
                <a:lnTo>
                  <a:pt x="83931" y="50809"/>
                </a:lnTo>
                <a:lnTo>
                  <a:pt x="83968" y="50771"/>
                </a:lnTo>
                <a:lnTo>
                  <a:pt x="84006" y="50716"/>
                </a:lnTo>
                <a:lnTo>
                  <a:pt x="84024" y="50660"/>
                </a:lnTo>
                <a:lnTo>
                  <a:pt x="84043" y="50585"/>
                </a:lnTo>
                <a:lnTo>
                  <a:pt x="84043" y="50529"/>
                </a:lnTo>
                <a:lnTo>
                  <a:pt x="84024" y="50474"/>
                </a:lnTo>
                <a:lnTo>
                  <a:pt x="84006" y="50418"/>
                </a:lnTo>
                <a:lnTo>
                  <a:pt x="83968" y="50362"/>
                </a:lnTo>
                <a:lnTo>
                  <a:pt x="83931" y="50325"/>
                </a:lnTo>
                <a:lnTo>
                  <a:pt x="83875" y="50287"/>
                </a:lnTo>
                <a:lnTo>
                  <a:pt x="83819" y="50269"/>
                </a:lnTo>
                <a:lnTo>
                  <a:pt x="83763" y="50250"/>
                </a:lnTo>
                <a:close/>
                <a:moveTo>
                  <a:pt x="75814" y="50194"/>
                </a:moveTo>
                <a:lnTo>
                  <a:pt x="75758" y="50232"/>
                </a:lnTo>
                <a:lnTo>
                  <a:pt x="75702" y="50269"/>
                </a:lnTo>
                <a:lnTo>
                  <a:pt x="75646" y="50325"/>
                </a:lnTo>
                <a:lnTo>
                  <a:pt x="75609" y="50381"/>
                </a:lnTo>
                <a:lnTo>
                  <a:pt x="75572" y="50455"/>
                </a:lnTo>
                <a:lnTo>
                  <a:pt x="75572" y="50511"/>
                </a:lnTo>
                <a:lnTo>
                  <a:pt x="75572" y="50585"/>
                </a:lnTo>
                <a:lnTo>
                  <a:pt x="75609" y="50660"/>
                </a:lnTo>
                <a:lnTo>
                  <a:pt x="75627" y="50716"/>
                </a:lnTo>
                <a:lnTo>
                  <a:pt x="75683" y="50771"/>
                </a:lnTo>
                <a:lnTo>
                  <a:pt x="75739" y="50809"/>
                </a:lnTo>
                <a:lnTo>
                  <a:pt x="75795" y="50846"/>
                </a:lnTo>
                <a:lnTo>
                  <a:pt x="75851" y="50883"/>
                </a:lnTo>
                <a:lnTo>
                  <a:pt x="76056" y="50883"/>
                </a:lnTo>
                <a:lnTo>
                  <a:pt x="76111" y="50846"/>
                </a:lnTo>
                <a:lnTo>
                  <a:pt x="76167" y="50809"/>
                </a:lnTo>
                <a:lnTo>
                  <a:pt x="76223" y="50753"/>
                </a:lnTo>
                <a:lnTo>
                  <a:pt x="76242" y="50697"/>
                </a:lnTo>
                <a:lnTo>
                  <a:pt x="76279" y="50641"/>
                </a:lnTo>
                <a:lnTo>
                  <a:pt x="76279" y="50585"/>
                </a:lnTo>
                <a:lnTo>
                  <a:pt x="76279" y="50511"/>
                </a:lnTo>
                <a:lnTo>
                  <a:pt x="76223" y="50399"/>
                </a:lnTo>
                <a:lnTo>
                  <a:pt x="76149" y="50287"/>
                </a:lnTo>
                <a:lnTo>
                  <a:pt x="76093" y="50232"/>
                </a:lnTo>
                <a:lnTo>
                  <a:pt x="76037" y="50213"/>
                </a:lnTo>
                <a:lnTo>
                  <a:pt x="75963" y="50194"/>
                </a:lnTo>
                <a:close/>
                <a:moveTo>
                  <a:pt x="7597" y="50381"/>
                </a:moveTo>
                <a:lnTo>
                  <a:pt x="7541" y="50399"/>
                </a:lnTo>
                <a:lnTo>
                  <a:pt x="7504" y="50436"/>
                </a:lnTo>
                <a:lnTo>
                  <a:pt x="7467" y="50474"/>
                </a:lnTo>
                <a:lnTo>
                  <a:pt x="7411" y="50548"/>
                </a:lnTo>
                <a:lnTo>
                  <a:pt x="7392" y="50660"/>
                </a:lnTo>
                <a:lnTo>
                  <a:pt x="7411" y="50753"/>
                </a:lnTo>
                <a:lnTo>
                  <a:pt x="7467" y="50846"/>
                </a:lnTo>
                <a:lnTo>
                  <a:pt x="7504" y="50865"/>
                </a:lnTo>
                <a:lnTo>
                  <a:pt x="7541" y="50902"/>
                </a:lnTo>
                <a:lnTo>
                  <a:pt x="7597" y="50920"/>
                </a:lnTo>
                <a:lnTo>
                  <a:pt x="7727" y="50920"/>
                </a:lnTo>
                <a:lnTo>
                  <a:pt x="7765" y="50902"/>
                </a:lnTo>
                <a:lnTo>
                  <a:pt x="7820" y="50865"/>
                </a:lnTo>
                <a:lnTo>
                  <a:pt x="7858" y="50846"/>
                </a:lnTo>
                <a:lnTo>
                  <a:pt x="7895" y="50753"/>
                </a:lnTo>
                <a:lnTo>
                  <a:pt x="7914" y="50660"/>
                </a:lnTo>
                <a:lnTo>
                  <a:pt x="7895" y="50548"/>
                </a:lnTo>
                <a:lnTo>
                  <a:pt x="7858" y="50474"/>
                </a:lnTo>
                <a:lnTo>
                  <a:pt x="7820" y="50436"/>
                </a:lnTo>
                <a:lnTo>
                  <a:pt x="7765" y="50399"/>
                </a:lnTo>
                <a:lnTo>
                  <a:pt x="7727" y="50381"/>
                </a:lnTo>
                <a:close/>
                <a:moveTo>
                  <a:pt x="85458" y="50287"/>
                </a:moveTo>
                <a:lnTo>
                  <a:pt x="85402" y="50306"/>
                </a:lnTo>
                <a:lnTo>
                  <a:pt x="85346" y="50325"/>
                </a:lnTo>
                <a:lnTo>
                  <a:pt x="85253" y="50381"/>
                </a:lnTo>
                <a:lnTo>
                  <a:pt x="85178" y="50474"/>
                </a:lnTo>
                <a:lnTo>
                  <a:pt x="85141" y="50585"/>
                </a:lnTo>
                <a:lnTo>
                  <a:pt x="85141" y="50660"/>
                </a:lnTo>
                <a:lnTo>
                  <a:pt x="85160" y="50716"/>
                </a:lnTo>
                <a:lnTo>
                  <a:pt x="85178" y="50771"/>
                </a:lnTo>
                <a:lnTo>
                  <a:pt x="85216" y="50827"/>
                </a:lnTo>
                <a:lnTo>
                  <a:pt x="85272" y="50883"/>
                </a:lnTo>
                <a:lnTo>
                  <a:pt x="85327" y="50920"/>
                </a:lnTo>
                <a:lnTo>
                  <a:pt x="85402" y="50939"/>
                </a:lnTo>
                <a:lnTo>
                  <a:pt x="85514" y="50939"/>
                </a:lnTo>
                <a:lnTo>
                  <a:pt x="85569" y="50920"/>
                </a:lnTo>
                <a:lnTo>
                  <a:pt x="85681" y="50865"/>
                </a:lnTo>
                <a:lnTo>
                  <a:pt x="85737" y="50771"/>
                </a:lnTo>
                <a:lnTo>
                  <a:pt x="85774" y="50660"/>
                </a:lnTo>
                <a:lnTo>
                  <a:pt x="85793" y="50585"/>
                </a:lnTo>
                <a:lnTo>
                  <a:pt x="85774" y="50529"/>
                </a:lnTo>
                <a:lnTo>
                  <a:pt x="85737" y="50455"/>
                </a:lnTo>
                <a:lnTo>
                  <a:pt x="85700" y="50399"/>
                </a:lnTo>
                <a:lnTo>
                  <a:pt x="85663" y="50362"/>
                </a:lnTo>
                <a:lnTo>
                  <a:pt x="85588" y="50325"/>
                </a:lnTo>
                <a:lnTo>
                  <a:pt x="85532" y="50306"/>
                </a:lnTo>
                <a:lnTo>
                  <a:pt x="85458" y="50287"/>
                </a:lnTo>
                <a:close/>
                <a:moveTo>
                  <a:pt x="80636" y="50306"/>
                </a:moveTo>
                <a:lnTo>
                  <a:pt x="80580" y="50325"/>
                </a:lnTo>
                <a:lnTo>
                  <a:pt x="80524" y="50362"/>
                </a:lnTo>
                <a:lnTo>
                  <a:pt x="80487" y="50418"/>
                </a:lnTo>
                <a:lnTo>
                  <a:pt x="80449" y="50474"/>
                </a:lnTo>
                <a:lnTo>
                  <a:pt x="80431" y="50548"/>
                </a:lnTo>
                <a:lnTo>
                  <a:pt x="80412" y="50604"/>
                </a:lnTo>
                <a:lnTo>
                  <a:pt x="80431" y="50660"/>
                </a:lnTo>
                <a:lnTo>
                  <a:pt x="80449" y="50734"/>
                </a:lnTo>
                <a:lnTo>
                  <a:pt x="80468" y="50790"/>
                </a:lnTo>
                <a:lnTo>
                  <a:pt x="80505" y="50846"/>
                </a:lnTo>
                <a:lnTo>
                  <a:pt x="80561" y="50883"/>
                </a:lnTo>
                <a:lnTo>
                  <a:pt x="80673" y="50939"/>
                </a:lnTo>
                <a:lnTo>
                  <a:pt x="80803" y="50958"/>
                </a:lnTo>
                <a:lnTo>
                  <a:pt x="80934" y="50939"/>
                </a:lnTo>
                <a:lnTo>
                  <a:pt x="80989" y="50920"/>
                </a:lnTo>
                <a:lnTo>
                  <a:pt x="81045" y="50883"/>
                </a:lnTo>
                <a:lnTo>
                  <a:pt x="81101" y="50827"/>
                </a:lnTo>
                <a:lnTo>
                  <a:pt x="81138" y="50753"/>
                </a:lnTo>
                <a:lnTo>
                  <a:pt x="81157" y="50678"/>
                </a:lnTo>
                <a:lnTo>
                  <a:pt x="81157" y="50623"/>
                </a:lnTo>
                <a:lnTo>
                  <a:pt x="81138" y="50548"/>
                </a:lnTo>
                <a:lnTo>
                  <a:pt x="81120" y="50474"/>
                </a:lnTo>
                <a:lnTo>
                  <a:pt x="81064" y="50418"/>
                </a:lnTo>
                <a:lnTo>
                  <a:pt x="81008" y="50381"/>
                </a:lnTo>
                <a:lnTo>
                  <a:pt x="80934" y="50343"/>
                </a:lnTo>
                <a:lnTo>
                  <a:pt x="80859" y="50325"/>
                </a:lnTo>
                <a:lnTo>
                  <a:pt x="80785" y="50325"/>
                </a:lnTo>
                <a:lnTo>
                  <a:pt x="80710" y="50306"/>
                </a:lnTo>
                <a:close/>
                <a:moveTo>
                  <a:pt x="89945" y="50269"/>
                </a:moveTo>
                <a:lnTo>
                  <a:pt x="89870" y="50306"/>
                </a:lnTo>
                <a:lnTo>
                  <a:pt x="89814" y="50343"/>
                </a:lnTo>
                <a:lnTo>
                  <a:pt x="89759" y="50418"/>
                </a:lnTo>
                <a:lnTo>
                  <a:pt x="89721" y="50474"/>
                </a:lnTo>
                <a:lnTo>
                  <a:pt x="89703" y="50548"/>
                </a:lnTo>
                <a:lnTo>
                  <a:pt x="89703" y="50604"/>
                </a:lnTo>
                <a:lnTo>
                  <a:pt x="89703" y="50678"/>
                </a:lnTo>
                <a:lnTo>
                  <a:pt x="89721" y="50734"/>
                </a:lnTo>
                <a:lnTo>
                  <a:pt x="89759" y="50790"/>
                </a:lnTo>
                <a:lnTo>
                  <a:pt x="89796" y="50846"/>
                </a:lnTo>
                <a:lnTo>
                  <a:pt x="89852" y="50902"/>
                </a:lnTo>
                <a:lnTo>
                  <a:pt x="90001" y="50958"/>
                </a:lnTo>
                <a:lnTo>
                  <a:pt x="90075" y="50976"/>
                </a:lnTo>
                <a:lnTo>
                  <a:pt x="90149" y="50995"/>
                </a:lnTo>
                <a:lnTo>
                  <a:pt x="90224" y="50976"/>
                </a:lnTo>
                <a:lnTo>
                  <a:pt x="90280" y="50958"/>
                </a:lnTo>
                <a:lnTo>
                  <a:pt x="90354" y="50920"/>
                </a:lnTo>
                <a:lnTo>
                  <a:pt x="90410" y="50865"/>
                </a:lnTo>
                <a:lnTo>
                  <a:pt x="90447" y="50790"/>
                </a:lnTo>
                <a:lnTo>
                  <a:pt x="90466" y="50734"/>
                </a:lnTo>
                <a:lnTo>
                  <a:pt x="90485" y="50660"/>
                </a:lnTo>
                <a:lnTo>
                  <a:pt x="90466" y="50585"/>
                </a:lnTo>
                <a:lnTo>
                  <a:pt x="90447" y="50511"/>
                </a:lnTo>
                <a:lnTo>
                  <a:pt x="90410" y="50455"/>
                </a:lnTo>
                <a:lnTo>
                  <a:pt x="90373" y="50399"/>
                </a:lnTo>
                <a:lnTo>
                  <a:pt x="90317" y="50362"/>
                </a:lnTo>
                <a:lnTo>
                  <a:pt x="90168" y="50287"/>
                </a:lnTo>
                <a:lnTo>
                  <a:pt x="90094" y="50269"/>
                </a:lnTo>
                <a:close/>
                <a:moveTo>
                  <a:pt x="59783" y="50064"/>
                </a:moveTo>
                <a:lnTo>
                  <a:pt x="59709" y="50083"/>
                </a:lnTo>
                <a:lnTo>
                  <a:pt x="59634" y="50101"/>
                </a:lnTo>
                <a:lnTo>
                  <a:pt x="59579" y="50138"/>
                </a:lnTo>
                <a:lnTo>
                  <a:pt x="59523" y="50176"/>
                </a:lnTo>
                <a:lnTo>
                  <a:pt x="59467" y="50232"/>
                </a:lnTo>
                <a:lnTo>
                  <a:pt x="59430" y="50306"/>
                </a:lnTo>
                <a:lnTo>
                  <a:pt x="59392" y="50362"/>
                </a:lnTo>
                <a:lnTo>
                  <a:pt x="59374" y="50511"/>
                </a:lnTo>
                <a:lnTo>
                  <a:pt x="59374" y="50660"/>
                </a:lnTo>
                <a:lnTo>
                  <a:pt x="59430" y="50790"/>
                </a:lnTo>
                <a:lnTo>
                  <a:pt x="59523" y="50902"/>
                </a:lnTo>
                <a:lnTo>
                  <a:pt x="59634" y="50976"/>
                </a:lnTo>
                <a:lnTo>
                  <a:pt x="59765" y="51014"/>
                </a:lnTo>
                <a:lnTo>
                  <a:pt x="59839" y="51032"/>
                </a:lnTo>
                <a:lnTo>
                  <a:pt x="59914" y="51032"/>
                </a:lnTo>
                <a:lnTo>
                  <a:pt x="59988" y="51014"/>
                </a:lnTo>
                <a:lnTo>
                  <a:pt x="60044" y="50976"/>
                </a:lnTo>
                <a:lnTo>
                  <a:pt x="60174" y="50883"/>
                </a:lnTo>
                <a:lnTo>
                  <a:pt x="60230" y="50827"/>
                </a:lnTo>
                <a:lnTo>
                  <a:pt x="60267" y="50771"/>
                </a:lnTo>
                <a:lnTo>
                  <a:pt x="60305" y="50697"/>
                </a:lnTo>
                <a:lnTo>
                  <a:pt x="60305" y="50623"/>
                </a:lnTo>
                <a:lnTo>
                  <a:pt x="60305" y="50548"/>
                </a:lnTo>
                <a:lnTo>
                  <a:pt x="60305" y="50474"/>
                </a:lnTo>
                <a:lnTo>
                  <a:pt x="60267" y="50399"/>
                </a:lnTo>
                <a:lnTo>
                  <a:pt x="60230" y="50343"/>
                </a:lnTo>
                <a:lnTo>
                  <a:pt x="60174" y="50287"/>
                </a:lnTo>
                <a:lnTo>
                  <a:pt x="60100" y="50250"/>
                </a:lnTo>
                <a:lnTo>
                  <a:pt x="60007" y="50138"/>
                </a:lnTo>
                <a:lnTo>
                  <a:pt x="59932" y="50101"/>
                </a:lnTo>
                <a:lnTo>
                  <a:pt x="59858" y="5006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94011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C0FFC4-3535-9948-BCFE-58805AE0C7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82E9BDF-0DE1-254C-9273-FC56E5DCB1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338593F-9A85-0941-9333-488012807796}"/>
              </a:ext>
            </a:extLst>
          </p:cNvPr>
          <p:cNvSpPr>
            <a:spLocks noGrp="1" noChangeArrowheads="1"/>
          </p:cNvSpPr>
          <p:nvPr>
            <p:ph type="sldNum" sz="quarter" idx="12"/>
          </p:nvPr>
        </p:nvSpPr>
        <p:spPr>
          <a:xfrm>
            <a:off x="4437266" y="6322219"/>
            <a:ext cx="278397" cy="266900"/>
          </a:xfrm>
          <a:ln/>
        </p:spPr>
        <p:txBody>
          <a:bodyPr/>
          <a:lstStyle>
            <a:lvl1pPr>
              <a:defRPr/>
            </a:lvl1pPr>
          </a:lstStyle>
          <a:p>
            <a:pPr>
              <a:defRPr/>
            </a:pPr>
            <a:fld id="{0455863F-74CD-0447-B0B1-1D854F3FFE8A}" type="slidenum">
              <a:rPr lang="en-US" altLang="en-US"/>
              <a:pPr>
                <a:defRPr/>
              </a:pPr>
              <a:t>‹#›</a:t>
            </a:fld>
            <a:endParaRPr lang="en-US" altLang="en-US"/>
          </a:p>
        </p:txBody>
      </p:sp>
    </p:spTree>
    <p:extLst>
      <p:ext uri="{BB962C8B-B14F-4D97-AF65-F5344CB8AC3E}">
        <p14:creationId xmlns:p14="http://schemas.microsoft.com/office/powerpoint/2010/main" val="1334551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CA"/>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pPr>
              <a:defRPr/>
            </a:pPr>
            <a:fld id="{C2922211-C585-3345-B53D-26A526501D5A}"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a:xfrm>
            <a:off x="5638800" y="6122894"/>
            <a:ext cx="2895600" cy="257810"/>
          </a:xfrm>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a:xfrm>
            <a:off x="4191000" y="6122894"/>
            <a:ext cx="762000" cy="271463"/>
          </a:xfrm>
        </p:spPr>
        <p:txBody>
          <a:bodyPr/>
          <a:lstStyle/>
          <a:p>
            <a:pPr>
              <a:defRPr/>
            </a:pPr>
            <a:fld id="{F6A00FF2-6757-964D-BBA8-B391794FD4CE}"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2203627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pPr>
              <a:defRPr/>
            </a:pPr>
            <a:fld id="{59DF50A4-5195-AA4A-823C-701E171766AA}"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29195738-6A32-9143-92F7-4FA1049AE059}"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4146538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CA"/>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pPr defTabSz="914400" fontAlgn="base">
              <a:spcBef>
                <a:spcPct val="0"/>
              </a:spcBef>
              <a:spcAft>
                <a:spcPct val="0"/>
              </a:spcAft>
              <a:defRPr/>
            </a:pPr>
            <a:fld id="{05957E06-4CF6-4945-A6F8-65230E2C2B1C}" type="datetime1">
              <a:rPr lang="en-CA" i="1" smtClean="0">
                <a:solidFill>
                  <a:srgbClr val="E7DEC9">
                    <a:shade val="50000"/>
                    <a:satMod val="200000"/>
                  </a:srgbClr>
                </a:solidFill>
                <a:latin typeface="Arial" charset="0"/>
                <a:ea typeface="ＭＳ Ｐゴシック" charset="0"/>
                <a:cs typeface="ＭＳ Ｐゴシック" charset="0"/>
              </a:rPr>
              <a:pPr defTabSz="914400" fontAlgn="base">
                <a:spcBef>
                  <a:spcPct val="0"/>
                </a:spcBef>
                <a:spcAft>
                  <a:spcPct val="0"/>
                </a:spcAft>
                <a:defRPr/>
              </a:pPr>
              <a:t>2026-02-16</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5638800" y="6124401"/>
            <a:ext cx="2895600" cy="257810"/>
          </a:xfrm>
        </p:spPr>
        <p:txBody>
          <a:bodyPr/>
          <a:lstStyle/>
          <a:p>
            <a:pPr fontAlgn="base">
              <a:spcBef>
                <a:spcPct val="0"/>
              </a:spcBef>
              <a:spcAft>
                <a:spcPct val="0"/>
              </a:spcAft>
              <a:defRPr/>
            </a:pPr>
            <a:endParaRPr lang="en-US" i="1">
              <a:solidFill>
                <a:srgbClr val="E7DEC9">
                  <a:shade val="50000"/>
                  <a:satMod val="200000"/>
                </a:srgbClr>
              </a:solidFill>
              <a:latin typeface="Arial" charset="0"/>
              <a:ea typeface="ＭＳ Ｐゴシック" charset="0"/>
              <a:cs typeface="ＭＳ Ｐゴシック" charset="0"/>
            </a:endParaRPr>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CA"/>
              <a:t>Drag picture to placeholder or click icon to add</a:t>
            </a:r>
            <a:endParaRPr/>
          </a:p>
        </p:txBody>
      </p:sp>
    </p:spTree>
    <p:extLst>
      <p:ext uri="{BB962C8B-B14F-4D97-AF65-F5344CB8AC3E}">
        <p14:creationId xmlns:p14="http://schemas.microsoft.com/office/powerpoint/2010/main" val="176494658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pPr>
              <a:defRPr/>
            </a:pPr>
            <a:fld id="{59DF50A4-5195-AA4A-823C-701E171766AA}"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29195738-6A32-9143-92F7-4FA1049AE059}"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CA"/>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pPr>
              <a:defRPr/>
            </a:pPr>
            <a:fld id="{0AE1DE80-E6A5-2446-AE75-AE3173381495}"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ADF1CF7E-5FA5-CC4A-96A3-A253A4A1EC20}"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2353629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Date Placeholder 4"/>
          <p:cNvSpPr>
            <a:spLocks noGrp="1"/>
          </p:cNvSpPr>
          <p:nvPr>
            <p:ph type="dt" sz="half" idx="10"/>
          </p:nvPr>
        </p:nvSpPr>
        <p:spPr/>
        <p:txBody>
          <a:bodyPr/>
          <a:lstStyle/>
          <a:p>
            <a:pPr>
              <a:defRPr/>
            </a:pPr>
            <a:fld id="{38A04643-A22B-934D-854E-EF5C4F1BB830}"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pPr>
              <a:defRPr/>
            </a:pPr>
            <a:fld id="{D39258F6-94B3-244B-A349-99806D23EA1E}"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1218355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CA"/>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7" name="Date Placeholder 6"/>
          <p:cNvSpPr>
            <a:spLocks noGrp="1"/>
          </p:cNvSpPr>
          <p:nvPr>
            <p:ph type="dt" sz="half" idx="10"/>
          </p:nvPr>
        </p:nvSpPr>
        <p:spPr/>
        <p:txBody>
          <a:bodyPr/>
          <a:lstStyle/>
          <a:p>
            <a:pPr>
              <a:defRPr/>
            </a:pPr>
            <a:fld id="{B20AB1E7-EF06-634B-8FF9-BF567596C99C}"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pPr>
              <a:defRPr/>
            </a:pPr>
            <a:fld id="{E301EBC9-2F0D-6A44-A455-350577B4A840}"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41709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Date Placeholder 2"/>
          <p:cNvSpPr>
            <a:spLocks noGrp="1"/>
          </p:cNvSpPr>
          <p:nvPr>
            <p:ph type="dt" sz="half" idx="10"/>
          </p:nvPr>
        </p:nvSpPr>
        <p:spPr/>
        <p:txBody>
          <a:bodyPr/>
          <a:lstStyle/>
          <a:p>
            <a:pPr>
              <a:defRPr/>
            </a:pPr>
            <a:fld id="{5C509DC0-3523-C446-91C7-8D9CFB57C0F9}"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pPr>
              <a:defRPr/>
            </a:pPr>
            <a:fld id="{41B6D828-EB71-4142-8859-52598B5B8538}"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22141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pPr>
              <a:defRPr/>
            </a:pPr>
            <a:fld id="{CEB94701-B15F-064C-8939-9E6970173C75}"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pPr>
              <a:defRPr/>
            </a:pPr>
            <a:fld id="{CA3C6BF4-8217-0242-80B0-A52DC7868C63}"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3053489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CA"/>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pPr>
              <a:defRPr/>
            </a:pPr>
            <a:fld id="{77284AFB-6DB1-7F46-A819-E5083987C091}"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pPr>
              <a:defRPr/>
            </a:pPr>
            <a:fld id="{8DBC6019-9FDF-244B-9D47-D1ED14CCBCCF}"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419444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CA"/>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fld id="{05957E06-4CF6-4945-A6F8-65230E2C2B1C}" type="datetime1">
              <a:rPr lang="en-CA" i="1" smtClean="0">
                <a:solidFill>
                  <a:srgbClr val="E7DEC9">
                    <a:shade val="50000"/>
                    <a:satMod val="200000"/>
                  </a:srgbClr>
                </a:solidFill>
                <a:latin typeface="Arial" charset="0"/>
                <a:ea typeface="ＭＳ Ｐゴシック" charset="0"/>
                <a:cs typeface="ＭＳ Ｐゴシック" charset="0"/>
              </a:rPr>
              <a:pPr defTabSz="914400" fontAlgn="base">
                <a:spcBef>
                  <a:spcPct val="0"/>
                </a:spcBef>
                <a:spcAft>
                  <a:spcPct val="0"/>
                </a:spcAft>
                <a:defRPr/>
              </a:pPr>
              <a:t>2026-02-16</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i="1">
              <a:solidFill>
                <a:srgbClr val="E7DEC9">
                  <a:shade val="50000"/>
                  <a:satMod val="200000"/>
                </a:srgbClr>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AC4F4DD-76C0-8F44-8F91-FA96BC25E731}" type="slidenum">
              <a:rPr lang="en-US" i="1" smtClean="0">
                <a:solidFill>
                  <a:srgbClr val="E7DEC9">
                    <a:shade val="50000"/>
                    <a:satMod val="200000"/>
                  </a:srgbClr>
                </a:solidFill>
                <a:latin typeface="Arial" charset="0"/>
                <a:ea typeface="ＭＳ Ｐゴシック" charset="0"/>
                <a:cs typeface="ＭＳ Ｐゴシック" charset="0"/>
              </a:rPr>
              <a:pPr fontAlgn="base">
                <a:spcBef>
                  <a:spcPct val="0"/>
                </a:spcBef>
                <a:spcAft>
                  <a:spcPct val="0"/>
                </a:spcAft>
                <a:defRPr/>
              </a:pPr>
              <a:t>‹#›</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CA"/>
              <a:t>Drag picture to placeholder or click icon to add</a:t>
            </a:r>
            <a:endParaRPr/>
          </a:p>
        </p:txBody>
      </p:sp>
    </p:spTree>
    <p:extLst>
      <p:ext uri="{BB962C8B-B14F-4D97-AF65-F5344CB8AC3E}">
        <p14:creationId xmlns:p14="http://schemas.microsoft.com/office/powerpoint/2010/main" val="48161028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CA"/>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pPr>
              <a:defRPr/>
            </a:pPr>
            <a:fld id="{12F417DA-162C-D34B-98BF-D6BE9F5E3A87}"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pPr>
              <a:defRPr/>
            </a:pPr>
            <a:fld id="{19708A5A-20D0-3C44-AEE1-72B73894F860}"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756751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CA"/>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fld id="{05957E06-4CF6-4945-A6F8-65230E2C2B1C}" type="datetime1">
              <a:rPr lang="en-CA" i="1" smtClean="0">
                <a:solidFill>
                  <a:srgbClr val="E7DEC9">
                    <a:shade val="50000"/>
                    <a:satMod val="200000"/>
                  </a:srgbClr>
                </a:solidFill>
                <a:latin typeface="Arial" charset="0"/>
                <a:ea typeface="ＭＳ Ｐゴシック" charset="0"/>
                <a:cs typeface="ＭＳ Ｐゴシック" charset="0"/>
              </a:rPr>
              <a:pPr defTabSz="914400" fontAlgn="base">
                <a:spcBef>
                  <a:spcPct val="0"/>
                </a:spcBef>
                <a:spcAft>
                  <a:spcPct val="0"/>
                </a:spcAft>
                <a:defRPr/>
              </a:pPr>
              <a:t>2026-02-16</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i="1">
              <a:solidFill>
                <a:srgbClr val="E7DEC9">
                  <a:shade val="50000"/>
                  <a:satMod val="200000"/>
                </a:srgbClr>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AC4F4DD-76C0-8F44-8F91-FA96BC25E731}" type="slidenum">
              <a:rPr lang="en-US" i="1" smtClean="0">
                <a:solidFill>
                  <a:srgbClr val="E7DEC9">
                    <a:shade val="50000"/>
                    <a:satMod val="200000"/>
                  </a:srgbClr>
                </a:solidFill>
                <a:latin typeface="Arial" charset="0"/>
                <a:ea typeface="ＭＳ Ｐゴシック" charset="0"/>
                <a:cs typeface="ＭＳ Ｐゴシック" charset="0"/>
              </a:rPr>
              <a:pPr fontAlgn="base">
                <a:spcBef>
                  <a:spcPct val="0"/>
                </a:spcBef>
                <a:spcAft>
                  <a:spcPct val="0"/>
                </a:spcAft>
                <a:defRPr/>
              </a:pPr>
              <a:t>‹#›</a:t>
            </a:fld>
            <a:endParaRPr lang="en-US" i="1">
              <a:solidFill>
                <a:srgbClr val="E7DEC9">
                  <a:shade val="50000"/>
                  <a:satMod val="200000"/>
                </a:srgb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5131931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pPr>
              <a:defRPr/>
            </a:pPr>
            <a:fld id="{CF619B54-4677-1448-86B4-B1A031A0164F}"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6298A4C6-674A-0B4A-A04B-78D6CC822455}"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2524458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4"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8"/>
            <a:ext cx="7345362" cy="1532965"/>
          </a:xfrm>
        </p:spPr>
        <p:txBody>
          <a:bodyPr anchor="b" anchorCtr="0">
            <a:normAutofit/>
          </a:bodyPr>
          <a:lstStyle>
            <a:lvl1pPr>
              <a:defRPr sz="5400"/>
            </a:lvl1pPr>
          </a:lstStyle>
          <a:p>
            <a:r>
              <a:rPr lang="en-CA"/>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6981" indent="0" algn="ctr">
              <a:buNone/>
              <a:defRPr>
                <a:solidFill>
                  <a:schemeClr val="tx1">
                    <a:tint val="75000"/>
                  </a:schemeClr>
                </a:solidFill>
              </a:defRPr>
            </a:lvl2pPr>
            <a:lvl3pPr marL="913962" indent="0" algn="ctr">
              <a:buNone/>
              <a:defRPr>
                <a:solidFill>
                  <a:schemeClr val="tx1">
                    <a:tint val="75000"/>
                  </a:schemeClr>
                </a:solidFill>
              </a:defRPr>
            </a:lvl3pPr>
            <a:lvl4pPr marL="1370941" indent="0" algn="ctr">
              <a:buNone/>
              <a:defRPr>
                <a:solidFill>
                  <a:schemeClr val="tx1">
                    <a:tint val="75000"/>
                  </a:schemeClr>
                </a:solidFill>
              </a:defRPr>
            </a:lvl4pPr>
            <a:lvl5pPr marL="1827922" indent="0" algn="ctr">
              <a:buNone/>
              <a:defRPr>
                <a:solidFill>
                  <a:schemeClr val="tx1">
                    <a:tint val="75000"/>
                  </a:schemeClr>
                </a:solidFill>
              </a:defRPr>
            </a:lvl5pPr>
            <a:lvl6pPr marL="2284902" indent="0" algn="ctr">
              <a:buNone/>
              <a:defRPr>
                <a:solidFill>
                  <a:schemeClr val="tx1">
                    <a:tint val="75000"/>
                  </a:schemeClr>
                </a:solidFill>
              </a:defRPr>
            </a:lvl6pPr>
            <a:lvl7pPr marL="2741883" indent="0" algn="ctr">
              <a:buNone/>
              <a:defRPr>
                <a:solidFill>
                  <a:schemeClr val="tx1">
                    <a:tint val="75000"/>
                  </a:schemeClr>
                </a:solidFill>
              </a:defRPr>
            </a:lvl7pPr>
            <a:lvl8pPr marL="3198864" indent="0" algn="ctr">
              <a:buNone/>
              <a:defRPr>
                <a:solidFill>
                  <a:schemeClr val="tx1">
                    <a:tint val="75000"/>
                  </a:schemeClr>
                </a:solidFill>
              </a:defRPr>
            </a:lvl8pPr>
            <a:lvl9pPr marL="3655845"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569259" y="6122897"/>
            <a:ext cx="2133600" cy="259317"/>
          </a:xfrm>
        </p:spPr>
        <p:txBody>
          <a:bodyPr/>
          <a:lstStyle/>
          <a:p>
            <a:pPr defTabSz="913962" fontAlgn="base">
              <a:spcBef>
                <a:spcPct val="0"/>
              </a:spcBef>
              <a:spcAft>
                <a:spcPct val="0"/>
              </a:spcAft>
              <a:defRPr/>
            </a:pPr>
            <a:fld id="{05957E06-4CF6-4945-A6F8-65230E2C2B1C}" type="datetime1">
              <a:rPr lang="en-CA" i="1" smtClean="0">
                <a:solidFill>
                  <a:srgbClr val="E7DEC9">
                    <a:shade val="50000"/>
                    <a:satMod val="200000"/>
                  </a:srgbClr>
                </a:solidFill>
                <a:latin typeface="Arial" charset="0"/>
                <a:ea typeface="ＭＳ Ｐゴシック" charset="0"/>
                <a:cs typeface="ＭＳ Ｐゴシック" charset="0"/>
              </a:rPr>
              <a:pPr defTabSz="913962" fontAlgn="base">
                <a:spcBef>
                  <a:spcPct val="0"/>
                </a:spcBef>
                <a:spcAft>
                  <a:spcPct val="0"/>
                </a:spcAft>
                <a:defRPr/>
              </a:pPr>
              <a:t>2026-02-16</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5638800" y="6124401"/>
            <a:ext cx="2895600" cy="257810"/>
          </a:xfrm>
        </p:spPr>
        <p:txBody>
          <a:bodyPr/>
          <a:lstStyle/>
          <a:p>
            <a:pPr fontAlgn="base">
              <a:spcBef>
                <a:spcPct val="0"/>
              </a:spcBef>
              <a:spcAft>
                <a:spcPct val="0"/>
              </a:spcAft>
              <a:defRPr/>
            </a:pPr>
            <a:endParaRPr lang="en-US" i="1">
              <a:solidFill>
                <a:srgbClr val="E7DEC9">
                  <a:shade val="50000"/>
                  <a:satMod val="200000"/>
                </a:srgbClr>
              </a:solidFill>
              <a:latin typeface="Arial" charset="0"/>
              <a:ea typeface="ＭＳ Ｐゴシック" charset="0"/>
              <a:cs typeface="ＭＳ Ｐゴシック" charset="0"/>
            </a:endParaRPr>
          </a:p>
        </p:txBody>
      </p:sp>
      <p:sp>
        <p:nvSpPr>
          <p:cNvPr id="14" name="Picture Placeholder 13"/>
          <p:cNvSpPr>
            <a:spLocks noGrp="1"/>
          </p:cNvSpPr>
          <p:nvPr>
            <p:ph type="pic" sz="quarter" idx="12"/>
          </p:nvPr>
        </p:nvSpPr>
        <p:spPr>
          <a:xfrm>
            <a:off x="636493" y="533403"/>
            <a:ext cx="7836408" cy="2828925"/>
          </a:xfrm>
        </p:spPr>
        <p:txBody>
          <a:bodyPr>
            <a:normAutofit/>
          </a:bodyPr>
          <a:lstStyle>
            <a:lvl1pPr>
              <a:buNone/>
              <a:defRPr sz="2000"/>
            </a:lvl1pPr>
          </a:lstStyle>
          <a:p>
            <a:r>
              <a:rPr lang="en-CA"/>
              <a:t>Drag picture to placeholder or click icon to add</a:t>
            </a:r>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CA"/>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pPr>
              <a:defRPr/>
            </a:pPr>
            <a:fld id="{AAFADC17-ED16-7E42-B0D1-D59066601AEF}"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0FCB0EA7-60B6-D844-A2C8-85CF859ACF55}"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2462556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CA"/>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BCED3E41-E2DE-48B7-AD25-2C05D8372D60}" type="datetime4">
              <a:rPr lang="en-US" smtClean="0">
                <a:solidFill>
                  <a:srgbClr val="7C8F97">
                    <a:lumMod val="60000"/>
                    <a:lumOff val="40000"/>
                  </a:srgbClr>
                </a:solidFill>
              </a:rPr>
              <a:pPr/>
              <a:t>February 16, 2026</a:t>
            </a:fld>
            <a:endParaRPr lang="en-US">
              <a:solidFill>
                <a:srgbClr val="7C8F97">
                  <a:lumMod val="60000"/>
                  <a:lumOff val="40000"/>
                </a:srgbClr>
              </a:solidFill>
            </a:endParaRPr>
          </a:p>
        </p:txBody>
      </p:sp>
      <p:sp>
        <p:nvSpPr>
          <p:cNvPr id="5" name="Footer Placeholder 4"/>
          <p:cNvSpPr>
            <a:spLocks noGrp="1"/>
          </p:cNvSpPr>
          <p:nvPr>
            <p:ph type="ftr" sz="quarter" idx="11"/>
          </p:nvPr>
        </p:nvSpPr>
        <p:spPr>
          <a:xfrm>
            <a:off x="5638800" y="6122894"/>
            <a:ext cx="2895600" cy="257810"/>
          </a:xfrm>
        </p:spPr>
        <p:txBody>
          <a:bodyPr/>
          <a:lstStyle/>
          <a:p>
            <a:endParaRPr lang="en-US" dirty="0">
              <a:solidFill>
                <a:srgbClr val="7C8F97">
                  <a:lumMod val="60000"/>
                  <a:lumOff val="40000"/>
                </a:srgbClr>
              </a:solidFill>
            </a:endParaRPr>
          </a:p>
        </p:txBody>
      </p:sp>
      <p:sp>
        <p:nvSpPr>
          <p:cNvPr id="6" name="Slide Number Placeholder 5"/>
          <p:cNvSpPr>
            <a:spLocks noGrp="1"/>
          </p:cNvSpPr>
          <p:nvPr>
            <p:ph type="sldNum" sz="quarter" idx="12"/>
          </p:nvPr>
        </p:nvSpPr>
        <p:spPr>
          <a:xfrm>
            <a:off x="4191000" y="6122894"/>
            <a:ext cx="762000" cy="271463"/>
          </a:xfrm>
        </p:spPr>
        <p:txBody>
          <a:bodyPr/>
          <a:lstStyle/>
          <a:p>
            <a:fld id="{FA84A37A-AFC2-4A01-80A1-FC20F2C0D5BB}" type="slidenum">
              <a:rPr lang="en-US" smtClean="0">
                <a:solidFill>
                  <a:srgbClr val="7C8F97">
                    <a:lumMod val="60000"/>
                    <a:lumOff val="40000"/>
                  </a:srgbClr>
                </a:solidFill>
                <a:latin typeface="Calisto MT"/>
              </a:rPr>
              <a:pPr/>
              <a:t>‹#›</a:t>
            </a:fld>
            <a:endParaRPr lang="en-US" dirty="0">
              <a:solidFill>
                <a:srgbClr val="7C8F97">
                  <a:lumMod val="60000"/>
                  <a:lumOff val="40000"/>
                </a:srgbClr>
              </a:solidFill>
              <a:latin typeface="Calisto MT"/>
            </a:endParaRPr>
          </a:p>
        </p:txBody>
      </p:sp>
    </p:spTree>
    <p:extLst>
      <p:ext uri="{BB962C8B-B14F-4D97-AF65-F5344CB8AC3E}">
        <p14:creationId xmlns:p14="http://schemas.microsoft.com/office/powerpoint/2010/main" val="3674531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7C8F97">
                  <a:lumMod val="60000"/>
                  <a:lumOff val="40000"/>
                </a:srgbClr>
              </a:solidFill>
            </a:endParaRPr>
          </a:p>
        </p:txBody>
      </p:sp>
      <p:sp>
        <p:nvSpPr>
          <p:cNvPr id="6" name="Slide Number Placeholder 5"/>
          <p:cNvSpPr>
            <a:spLocks noGrp="1"/>
          </p:cNvSpPr>
          <p:nvPr>
            <p:ph type="sldNum" sz="quarter" idx="12"/>
          </p:nvPr>
        </p:nvSpPr>
        <p:spPr/>
        <p:txBody>
          <a:bodyPr/>
          <a:lstStyle/>
          <a:p>
            <a:fld id="{ED7CEF8E-C317-A743-AC14-5F2E78239A2C}"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3930543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CA"/>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5" name="Footer Placeholder 4"/>
          <p:cNvSpPr>
            <a:spLocks noGrp="1"/>
          </p:cNvSpPr>
          <p:nvPr>
            <p:ph type="ftr" sz="quarter" idx="11"/>
          </p:nvPr>
        </p:nvSpPr>
        <p:spPr>
          <a:xfrm>
            <a:off x="5638800" y="6124401"/>
            <a:ext cx="2895600" cy="257810"/>
          </a:xfrm>
        </p:spPr>
        <p:txBody>
          <a:bodyPr/>
          <a:lstStyle/>
          <a:p>
            <a:endParaRPr lang="en-US">
              <a:solidFill>
                <a:srgbClr val="7C8F97">
                  <a:lumMod val="60000"/>
                  <a:lumOff val="40000"/>
                </a:srgbClr>
              </a:solidFill>
            </a:endParaRPr>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CA"/>
              <a:t>Drag picture to placeholder or click icon to add</a:t>
            </a:r>
            <a:endParaRPr/>
          </a:p>
        </p:txBody>
      </p:sp>
    </p:spTree>
    <p:extLst>
      <p:ext uri="{BB962C8B-B14F-4D97-AF65-F5344CB8AC3E}">
        <p14:creationId xmlns:p14="http://schemas.microsoft.com/office/powerpoint/2010/main" val="229834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CA"/>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48F78D1B-BB73-41B2-8202-C6678B761557}" type="datetime4">
              <a:rPr lang="en-US" smtClean="0">
                <a:solidFill>
                  <a:srgbClr val="7C8F97">
                    <a:lumMod val="60000"/>
                    <a:lumOff val="40000"/>
                  </a:srgbClr>
                </a:solidFill>
              </a:rPr>
              <a:pPr/>
              <a:t>February 16, 2026</a:t>
            </a:fld>
            <a:endParaRPr lang="en-US">
              <a:solidFill>
                <a:srgbClr val="7C8F97">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7C8F97">
                  <a:lumMod val="60000"/>
                  <a:lumOff val="40000"/>
                </a:srgbClr>
              </a:solidFill>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2661736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Date Placeholder 4"/>
          <p:cNvSpPr>
            <a:spLocks noGrp="1"/>
          </p:cNvSpPr>
          <p:nvPr>
            <p:ph type="dt" sz="half" idx="10"/>
          </p:nvPr>
        </p:nvSpPr>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7C8F97">
                  <a:lumMod val="60000"/>
                  <a:lumOff val="40000"/>
                </a:srgbClr>
              </a:solidFill>
            </a:endParaRPr>
          </a:p>
        </p:txBody>
      </p:sp>
      <p:sp>
        <p:nvSpPr>
          <p:cNvPr id="7" name="Slide Number Placeholder 6"/>
          <p:cNvSpPr>
            <a:spLocks noGrp="1"/>
          </p:cNvSpPr>
          <p:nvPr>
            <p:ph type="sldNum" sz="quarter" idx="12"/>
          </p:nvPr>
        </p:nvSpPr>
        <p:spPr/>
        <p:txBody>
          <a:bodyPr/>
          <a:lstStyle/>
          <a:p>
            <a:fld id="{ED7CEF8E-C317-A743-AC14-5F2E78239A2C}"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708885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CA"/>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7" name="Date Placeholder 6"/>
          <p:cNvSpPr>
            <a:spLocks noGrp="1"/>
          </p:cNvSpPr>
          <p:nvPr>
            <p:ph type="dt" sz="half" idx="10"/>
          </p:nvPr>
        </p:nvSpPr>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7C8F97">
                  <a:lumMod val="60000"/>
                  <a:lumOff val="40000"/>
                </a:srgbClr>
              </a:solidFill>
            </a:endParaRPr>
          </a:p>
        </p:txBody>
      </p:sp>
      <p:sp>
        <p:nvSpPr>
          <p:cNvPr id="9" name="Slide Number Placeholder 8"/>
          <p:cNvSpPr>
            <a:spLocks noGrp="1"/>
          </p:cNvSpPr>
          <p:nvPr>
            <p:ph type="sldNum" sz="quarter" idx="12"/>
          </p:nvPr>
        </p:nvSpPr>
        <p:spPr/>
        <p:txBody>
          <a:bodyPr/>
          <a:lstStyle/>
          <a:p>
            <a:fld id="{ED7CEF8E-C317-A743-AC14-5F2E78239A2C}"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1484544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Date Placeholder 2"/>
          <p:cNvSpPr>
            <a:spLocks noGrp="1"/>
          </p:cNvSpPr>
          <p:nvPr>
            <p:ph type="dt" sz="half" idx="10"/>
          </p:nvPr>
        </p:nvSpPr>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7C8F97">
                  <a:lumMod val="60000"/>
                  <a:lumOff val="40000"/>
                </a:srgbClr>
              </a:solidFill>
            </a:endParaRPr>
          </a:p>
        </p:txBody>
      </p:sp>
      <p:sp>
        <p:nvSpPr>
          <p:cNvPr id="5" name="Slide Number Placeholder 4"/>
          <p:cNvSpPr>
            <a:spLocks noGrp="1"/>
          </p:cNvSpPr>
          <p:nvPr>
            <p:ph type="sldNum" sz="quarter" idx="12"/>
          </p:nvPr>
        </p:nvSpPr>
        <p:spPr/>
        <p:txBody>
          <a:bodyPr/>
          <a:lstStyle/>
          <a:p>
            <a:fld id="{ED7CEF8E-C317-A743-AC14-5F2E78239A2C}"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4203249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7C8F97">
                  <a:lumMod val="60000"/>
                  <a:lumOff val="40000"/>
                </a:srgbClr>
              </a:solidFill>
            </a:endParaRPr>
          </a:p>
        </p:txBody>
      </p:sp>
      <p:sp>
        <p:nvSpPr>
          <p:cNvPr id="4" name="Slide Number Placeholder 3"/>
          <p:cNvSpPr>
            <a:spLocks noGrp="1"/>
          </p:cNvSpPr>
          <p:nvPr>
            <p:ph type="sldNum" sz="quarter" idx="12"/>
          </p:nvPr>
        </p:nvSpPr>
        <p:spPr/>
        <p:txBody>
          <a:bodyPr/>
          <a:lstStyle/>
          <a:p>
            <a:fld id="{ED7CEF8E-C317-A743-AC14-5F2E78239A2C}"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1162447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CA"/>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7C8F97">
                  <a:lumMod val="60000"/>
                  <a:lumOff val="40000"/>
                </a:srgbClr>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2439698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CA"/>
              <a:t>Click to edit Master title style</a:t>
            </a:r>
            <a:endParaRPr dirty="0"/>
          </a:p>
        </p:txBody>
      </p:sp>
      <p:sp>
        <p:nvSpPr>
          <p:cNvPr id="3" name="Text Placeholder 2"/>
          <p:cNvSpPr>
            <a:spLocks noGrp="1"/>
          </p:cNvSpPr>
          <p:nvPr>
            <p:ph type="body" idx="1"/>
          </p:nvPr>
        </p:nvSpPr>
        <p:spPr>
          <a:xfrm>
            <a:off x="900113" y="3134567"/>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6981" indent="0">
              <a:buNone/>
              <a:defRPr sz="1800">
                <a:solidFill>
                  <a:schemeClr val="tx1">
                    <a:tint val="75000"/>
                  </a:schemeClr>
                </a:solidFill>
              </a:defRPr>
            </a:lvl2pPr>
            <a:lvl3pPr marL="913962" indent="0">
              <a:buNone/>
              <a:defRPr sz="1600">
                <a:solidFill>
                  <a:schemeClr val="tx1">
                    <a:tint val="75000"/>
                  </a:schemeClr>
                </a:solidFill>
              </a:defRPr>
            </a:lvl3pPr>
            <a:lvl4pPr marL="1370941" indent="0">
              <a:buNone/>
              <a:defRPr sz="1400">
                <a:solidFill>
                  <a:schemeClr val="tx1">
                    <a:tint val="75000"/>
                  </a:schemeClr>
                </a:solidFill>
              </a:defRPr>
            </a:lvl4pPr>
            <a:lvl5pPr marL="1827922" indent="0">
              <a:buNone/>
              <a:defRPr sz="1400">
                <a:solidFill>
                  <a:schemeClr val="tx1">
                    <a:tint val="75000"/>
                  </a:schemeClr>
                </a:solidFill>
              </a:defRPr>
            </a:lvl5pPr>
            <a:lvl6pPr marL="2284902" indent="0">
              <a:buNone/>
              <a:defRPr sz="1400">
                <a:solidFill>
                  <a:schemeClr val="tx1">
                    <a:tint val="75000"/>
                  </a:schemeClr>
                </a:solidFill>
              </a:defRPr>
            </a:lvl6pPr>
            <a:lvl7pPr marL="2741883" indent="0">
              <a:buNone/>
              <a:defRPr sz="1400">
                <a:solidFill>
                  <a:schemeClr val="tx1">
                    <a:tint val="75000"/>
                  </a:schemeClr>
                </a:solidFill>
              </a:defRPr>
            </a:lvl7pPr>
            <a:lvl8pPr marL="3198864" indent="0">
              <a:buNone/>
              <a:defRPr sz="1400">
                <a:solidFill>
                  <a:schemeClr val="tx1">
                    <a:tint val="75000"/>
                  </a:schemeClr>
                </a:solidFill>
              </a:defRPr>
            </a:lvl8pPr>
            <a:lvl9pPr marL="3655845"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pPr>
              <a:defRPr/>
            </a:pPr>
            <a:fld id="{0AE1DE80-E6A5-2446-AE75-AE3173381495}"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ADF1CF7E-5FA5-CC4A-96A3-A253A4A1EC20}"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CA"/>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7C8F97">
                  <a:lumMod val="60000"/>
                  <a:lumOff val="40000"/>
                </a:srgbClr>
              </a:solidFill>
            </a:endParaRPr>
          </a:p>
        </p:txBody>
      </p:sp>
      <p:sp>
        <p:nvSpPr>
          <p:cNvPr id="7" name="Slide Number Placeholder 6"/>
          <p:cNvSpPr>
            <a:spLocks noGrp="1"/>
          </p:cNvSpPr>
          <p:nvPr>
            <p:ph type="sldNum" sz="quarter" idx="12"/>
          </p:nvPr>
        </p:nvSpPr>
        <p:spPr/>
        <p:txBody>
          <a:bodyPr/>
          <a:lstStyle/>
          <a:p>
            <a:fld id="{ED7CEF8E-C317-A743-AC14-5F2E78239A2C}"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CA"/>
              <a:t>Drag picture to placeholder or click icon to add</a:t>
            </a:r>
            <a:endParaRPr/>
          </a:p>
        </p:txBody>
      </p:sp>
    </p:spTree>
    <p:extLst>
      <p:ext uri="{BB962C8B-B14F-4D97-AF65-F5344CB8AC3E}">
        <p14:creationId xmlns:p14="http://schemas.microsoft.com/office/powerpoint/2010/main" val="2260445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CA"/>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7C8F97">
                  <a:lumMod val="60000"/>
                  <a:lumOff val="40000"/>
                </a:srgbClr>
              </a:solidFill>
            </a:endParaRPr>
          </a:p>
        </p:txBody>
      </p:sp>
      <p:sp>
        <p:nvSpPr>
          <p:cNvPr id="7" name="Slide Number Placeholder 6"/>
          <p:cNvSpPr>
            <a:spLocks noGrp="1"/>
          </p:cNvSpPr>
          <p:nvPr>
            <p:ph type="sldNum" sz="quarter" idx="12"/>
          </p:nvPr>
        </p:nvSpPr>
        <p:spPr/>
        <p:txBody>
          <a:bodyPr/>
          <a:lstStyle/>
          <a:p>
            <a:fld id="{ED7CEF8E-C317-A743-AC14-5F2E78239A2C}"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194899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CA"/>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7C8F97">
                  <a:lumMod val="60000"/>
                  <a:lumOff val="40000"/>
                </a:srgbClr>
              </a:solidFill>
            </a:endParaRPr>
          </a:p>
        </p:txBody>
      </p:sp>
      <p:sp>
        <p:nvSpPr>
          <p:cNvPr id="7" name="Slide Number Placeholder 6"/>
          <p:cNvSpPr>
            <a:spLocks noGrp="1"/>
          </p:cNvSpPr>
          <p:nvPr>
            <p:ph type="sldNum" sz="quarter" idx="12"/>
          </p:nvPr>
        </p:nvSpPr>
        <p:spPr/>
        <p:txBody>
          <a:bodyPr/>
          <a:lstStyle/>
          <a:p>
            <a:fld id="{ED7CEF8E-C317-A743-AC14-5F2E78239A2C}"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1340140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7C8F97">
                  <a:lumMod val="60000"/>
                  <a:lumOff val="40000"/>
                </a:srgbClr>
              </a:solidFill>
            </a:endParaRPr>
          </a:p>
        </p:txBody>
      </p:sp>
      <p:sp>
        <p:nvSpPr>
          <p:cNvPr id="6" name="Slide Number Placeholder 5"/>
          <p:cNvSpPr>
            <a:spLocks noGrp="1"/>
          </p:cNvSpPr>
          <p:nvPr>
            <p:ph type="sldNum" sz="quarter" idx="12"/>
          </p:nvPr>
        </p:nvSpPr>
        <p:spPr/>
        <p:txBody>
          <a:bodyPr/>
          <a:lstStyle/>
          <a:p>
            <a:fld id="{ED7CEF8E-C317-A743-AC14-5F2E78239A2C}"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145936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CA"/>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0E234C09-6CF5-4A45-AC8A-220EE78076FA}" type="datetimeFigureOut">
              <a:rPr lang="en-US" smtClean="0">
                <a:solidFill>
                  <a:srgbClr val="7C8F97">
                    <a:lumMod val="60000"/>
                    <a:lumOff val="40000"/>
                  </a:srgbClr>
                </a:solidFill>
              </a:rPr>
              <a:pPr/>
              <a:t>2/16/26</a:t>
            </a:fld>
            <a:endParaRPr lang="en-US">
              <a:solidFill>
                <a:srgbClr val="7C8F97">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7C8F97">
                  <a:lumMod val="60000"/>
                  <a:lumOff val="40000"/>
                </a:srgbClr>
              </a:solidFill>
            </a:endParaRPr>
          </a:p>
        </p:txBody>
      </p:sp>
      <p:sp>
        <p:nvSpPr>
          <p:cNvPr id="6" name="Slide Number Placeholder 5"/>
          <p:cNvSpPr>
            <a:spLocks noGrp="1"/>
          </p:cNvSpPr>
          <p:nvPr>
            <p:ph type="sldNum" sz="quarter" idx="12"/>
          </p:nvPr>
        </p:nvSpPr>
        <p:spPr/>
        <p:txBody>
          <a:bodyPr/>
          <a:lstStyle/>
          <a:p>
            <a:fld id="{ED7CEF8E-C317-A743-AC14-5F2E78239A2C}"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2833476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1" y="593368"/>
            <a:ext cx="8520600" cy="763600"/>
          </a:xfrm>
          <a:prstGeom prst="rect">
            <a:avLst/>
          </a:prstGeom>
        </p:spPr>
        <p:txBody>
          <a:bodyPr spcFirstLastPara="1" lIns="91425" tIns="91425" rIns="91425" bIns="91425" anchor="t">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4"/>
            <a:ext cx="3999900" cy="4555200"/>
          </a:xfrm>
          <a:prstGeom prst="rect">
            <a:avLst/>
          </a:prstGeom>
        </p:spPr>
        <p:txBody>
          <a:bodyPr spcFirstLastPara="1" wrap="square" lIns="91425" tIns="91425" rIns="91425" bIns="91425" anchor="t" anchorCtr="0">
            <a:noAutofit/>
          </a:bodyPr>
          <a:lstStyle>
            <a:lvl1pPr marL="342865" lvl="0" indent="-238101">
              <a:spcBef>
                <a:spcPts val="0"/>
              </a:spcBef>
              <a:spcAft>
                <a:spcPts val="0"/>
              </a:spcAft>
              <a:buSzPts val="1400"/>
              <a:buChar char="●"/>
              <a:defRPr sz="1050"/>
            </a:lvl1pPr>
            <a:lvl2pPr marL="685730" lvl="1" indent="-228577">
              <a:spcBef>
                <a:spcPts val="1200"/>
              </a:spcBef>
              <a:spcAft>
                <a:spcPts val="0"/>
              </a:spcAft>
              <a:buSzPts val="1200"/>
              <a:buChar char="○"/>
              <a:defRPr sz="900"/>
            </a:lvl2pPr>
            <a:lvl3pPr marL="1028595" lvl="2" indent="-228577">
              <a:spcBef>
                <a:spcPts val="1200"/>
              </a:spcBef>
              <a:spcAft>
                <a:spcPts val="0"/>
              </a:spcAft>
              <a:buSzPts val="1200"/>
              <a:buChar char="■"/>
              <a:defRPr sz="900"/>
            </a:lvl3pPr>
            <a:lvl4pPr marL="1371460" lvl="3" indent="-228577">
              <a:spcBef>
                <a:spcPts val="1200"/>
              </a:spcBef>
              <a:spcAft>
                <a:spcPts val="0"/>
              </a:spcAft>
              <a:buSzPts val="1200"/>
              <a:buChar char="●"/>
              <a:defRPr sz="900"/>
            </a:lvl4pPr>
            <a:lvl5pPr marL="1714324" lvl="4" indent="-228577">
              <a:spcBef>
                <a:spcPts val="1200"/>
              </a:spcBef>
              <a:spcAft>
                <a:spcPts val="0"/>
              </a:spcAft>
              <a:buSzPts val="1200"/>
              <a:buChar char="○"/>
              <a:defRPr sz="900"/>
            </a:lvl5pPr>
            <a:lvl6pPr marL="2057190" lvl="5" indent="-228577">
              <a:spcBef>
                <a:spcPts val="1200"/>
              </a:spcBef>
              <a:spcAft>
                <a:spcPts val="0"/>
              </a:spcAft>
              <a:buSzPts val="1200"/>
              <a:buChar char="■"/>
              <a:defRPr sz="900"/>
            </a:lvl6pPr>
            <a:lvl7pPr marL="2400054" lvl="6" indent="-228577">
              <a:spcBef>
                <a:spcPts val="1200"/>
              </a:spcBef>
              <a:spcAft>
                <a:spcPts val="0"/>
              </a:spcAft>
              <a:buSzPts val="1200"/>
              <a:buChar char="●"/>
              <a:defRPr sz="900"/>
            </a:lvl7pPr>
            <a:lvl8pPr marL="2742920" lvl="7" indent="-228577">
              <a:spcBef>
                <a:spcPts val="1200"/>
              </a:spcBef>
              <a:spcAft>
                <a:spcPts val="0"/>
              </a:spcAft>
              <a:buSzPts val="1200"/>
              <a:buChar char="○"/>
              <a:defRPr sz="900"/>
            </a:lvl8pPr>
            <a:lvl9pPr marL="3085785" lvl="8" indent="-228577">
              <a:spcBef>
                <a:spcPts val="1200"/>
              </a:spcBef>
              <a:spcAft>
                <a:spcPts val="1200"/>
              </a:spcAft>
              <a:buSzPts val="1200"/>
              <a:buChar char="■"/>
              <a:defRPr sz="900"/>
            </a:lvl9pPr>
          </a:lstStyle>
          <a:p>
            <a:endParaRPr/>
          </a:p>
        </p:txBody>
      </p:sp>
      <p:sp>
        <p:nvSpPr>
          <p:cNvPr id="23" name="Google Shape;23;p5"/>
          <p:cNvSpPr txBox="1">
            <a:spLocks noGrp="1"/>
          </p:cNvSpPr>
          <p:nvPr>
            <p:ph type="body" idx="2"/>
          </p:nvPr>
        </p:nvSpPr>
        <p:spPr>
          <a:xfrm>
            <a:off x="4832401" y="1536634"/>
            <a:ext cx="3999900" cy="4555200"/>
          </a:xfrm>
          <a:prstGeom prst="rect">
            <a:avLst/>
          </a:prstGeom>
        </p:spPr>
        <p:txBody>
          <a:bodyPr spcFirstLastPara="1" wrap="square" lIns="91425" tIns="91425" rIns="91425" bIns="91425" anchor="t" anchorCtr="0">
            <a:noAutofit/>
          </a:bodyPr>
          <a:lstStyle>
            <a:lvl1pPr marL="342865" lvl="0" indent="-238101">
              <a:spcBef>
                <a:spcPts val="0"/>
              </a:spcBef>
              <a:spcAft>
                <a:spcPts val="0"/>
              </a:spcAft>
              <a:buSzPts val="1400"/>
              <a:buChar char="●"/>
              <a:defRPr sz="1050"/>
            </a:lvl1pPr>
            <a:lvl2pPr marL="685730" lvl="1" indent="-228577">
              <a:spcBef>
                <a:spcPts val="1200"/>
              </a:spcBef>
              <a:spcAft>
                <a:spcPts val="0"/>
              </a:spcAft>
              <a:buSzPts val="1200"/>
              <a:buChar char="○"/>
              <a:defRPr sz="900"/>
            </a:lvl2pPr>
            <a:lvl3pPr marL="1028595" lvl="2" indent="-228577">
              <a:spcBef>
                <a:spcPts val="1200"/>
              </a:spcBef>
              <a:spcAft>
                <a:spcPts val="0"/>
              </a:spcAft>
              <a:buSzPts val="1200"/>
              <a:buChar char="■"/>
              <a:defRPr sz="900"/>
            </a:lvl3pPr>
            <a:lvl4pPr marL="1371460" lvl="3" indent="-228577">
              <a:spcBef>
                <a:spcPts val="1200"/>
              </a:spcBef>
              <a:spcAft>
                <a:spcPts val="0"/>
              </a:spcAft>
              <a:buSzPts val="1200"/>
              <a:buChar char="●"/>
              <a:defRPr sz="900"/>
            </a:lvl4pPr>
            <a:lvl5pPr marL="1714324" lvl="4" indent="-228577">
              <a:spcBef>
                <a:spcPts val="1200"/>
              </a:spcBef>
              <a:spcAft>
                <a:spcPts val="0"/>
              </a:spcAft>
              <a:buSzPts val="1200"/>
              <a:buChar char="○"/>
              <a:defRPr sz="900"/>
            </a:lvl5pPr>
            <a:lvl6pPr marL="2057190" lvl="5" indent="-228577">
              <a:spcBef>
                <a:spcPts val="1200"/>
              </a:spcBef>
              <a:spcAft>
                <a:spcPts val="0"/>
              </a:spcAft>
              <a:buSzPts val="1200"/>
              <a:buChar char="■"/>
              <a:defRPr sz="900"/>
            </a:lvl6pPr>
            <a:lvl7pPr marL="2400054" lvl="6" indent="-228577">
              <a:spcBef>
                <a:spcPts val="1200"/>
              </a:spcBef>
              <a:spcAft>
                <a:spcPts val="0"/>
              </a:spcAft>
              <a:buSzPts val="1200"/>
              <a:buChar char="●"/>
              <a:defRPr sz="900"/>
            </a:lvl7pPr>
            <a:lvl8pPr marL="2742920" lvl="7" indent="-228577">
              <a:spcBef>
                <a:spcPts val="1200"/>
              </a:spcBef>
              <a:spcAft>
                <a:spcPts val="0"/>
              </a:spcAft>
              <a:buSzPts val="1200"/>
              <a:buChar char="○"/>
              <a:defRPr sz="900"/>
            </a:lvl8pPr>
            <a:lvl9pPr marL="3085785" lvl="8" indent="-228577">
              <a:spcBef>
                <a:spcPts val="1200"/>
              </a:spcBef>
              <a:spcAft>
                <a:spcPts val="1200"/>
              </a:spcAft>
              <a:buSzPts val="1200"/>
              <a:buChar char="■"/>
              <a:defRPr sz="900"/>
            </a:lvl9pPr>
          </a:lstStyle>
          <a:p>
            <a:endParaRPr/>
          </a:p>
        </p:txBody>
      </p:sp>
      <p:sp>
        <p:nvSpPr>
          <p:cNvPr id="2" name="Google Shape;24;p5">
            <a:extLst>
              <a:ext uri="{FF2B5EF4-FFF2-40B4-BE49-F238E27FC236}">
                <a16:creationId xmlns:a16="http://schemas.microsoft.com/office/drawing/2014/main" id="{48E8ECB6-392D-027D-8AE0-16A8DF4DAE36}"/>
              </a:ext>
            </a:extLst>
          </p:cNvPr>
          <p:cNvSpPr txBox="1">
            <a:spLocks noGrp="1"/>
          </p:cNvSpPr>
          <p:nvPr>
            <p:ph type="sldNum" idx="10"/>
          </p:nvPr>
        </p:nvSpPr>
        <p:spPr>
          <a:xfrm>
            <a:off x="8472041" y="6217297"/>
            <a:ext cx="549176" cy="524619"/>
          </a:xfrm>
          <a:prstGeom prst="rect">
            <a:avLst/>
          </a:prstGeom>
        </p:spPr>
        <p:txBody>
          <a:bodyPr vert="horz" wrap="square" lIns="91425" tIns="91425" rIns="91425" bIns="91425" numCol="1" anchor="ctr" anchorCtr="0" compatLnSpc="1">
            <a:prstTxWarp prst="textNoShape">
              <a:avLst/>
            </a:prstTxWarp>
            <a:noAutofit/>
          </a:bodyPr>
          <a:lstStyle>
            <a:lvl1pPr algn="r">
              <a:defRPr/>
            </a:lvl1pPr>
          </a:lstStyle>
          <a:p>
            <a:fld id="{2FBC5DDA-9DEF-F341-9377-2D0463B401D6}" type="slidenum">
              <a:rPr lang="en-US" altLang="en-US"/>
              <a:pPr/>
              <a:t>‹#›</a:t>
            </a:fld>
            <a:endParaRPr lang="en-US" altLang="en-US"/>
          </a:p>
        </p:txBody>
      </p:sp>
    </p:spTree>
    <p:extLst>
      <p:ext uri="{BB962C8B-B14F-4D97-AF65-F5344CB8AC3E}">
        <p14:creationId xmlns:p14="http://schemas.microsoft.com/office/powerpoint/2010/main" val="2782017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CA"/>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pPr>
              <a:defRPr/>
            </a:pPr>
            <a:fld id="{C2922211-C585-3345-B53D-26A526501D5A}"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a:xfrm>
            <a:off x="5638800" y="6122894"/>
            <a:ext cx="2895600" cy="257810"/>
          </a:xfrm>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a:xfrm>
            <a:off x="4191000" y="6122894"/>
            <a:ext cx="762000" cy="271463"/>
          </a:xfrm>
        </p:spPr>
        <p:txBody>
          <a:bodyPr/>
          <a:lstStyle/>
          <a:p>
            <a:pPr>
              <a:defRPr/>
            </a:pPr>
            <a:fld id="{F6A00FF2-6757-964D-BBA8-B391794FD4CE}"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10541685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pPr>
              <a:defRPr/>
            </a:pPr>
            <a:fld id="{59DF50A4-5195-AA4A-823C-701E171766AA}"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29195738-6A32-9143-92F7-4FA1049AE059}"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2772801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CA"/>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pPr defTabSz="914400" fontAlgn="base">
              <a:spcBef>
                <a:spcPct val="0"/>
              </a:spcBef>
              <a:spcAft>
                <a:spcPct val="0"/>
              </a:spcAft>
              <a:defRPr/>
            </a:pPr>
            <a:fld id="{05957E06-4CF6-4945-A6F8-65230E2C2B1C}" type="datetime1">
              <a:rPr lang="en-CA" i="1" smtClean="0">
                <a:solidFill>
                  <a:srgbClr val="E7DEC9">
                    <a:shade val="50000"/>
                    <a:satMod val="200000"/>
                  </a:srgbClr>
                </a:solidFill>
                <a:latin typeface="Arial" charset="0"/>
                <a:ea typeface="ＭＳ Ｐゴシック" charset="0"/>
                <a:cs typeface="ＭＳ Ｐゴシック" charset="0"/>
              </a:rPr>
              <a:pPr defTabSz="914400" fontAlgn="base">
                <a:spcBef>
                  <a:spcPct val="0"/>
                </a:spcBef>
                <a:spcAft>
                  <a:spcPct val="0"/>
                </a:spcAft>
                <a:defRPr/>
              </a:pPr>
              <a:t>2026-02-16</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5638800" y="6124401"/>
            <a:ext cx="2895600" cy="257810"/>
          </a:xfrm>
        </p:spPr>
        <p:txBody>
          <a:bodyPr/>
          <a:lstStyle/>
          <a:p>
            <a:pPr fontAlgn="base">
              <a:spcBef>
                <a:spcPct val="0"/>
              </a:spcBef>
              <a:spcAft>
                <a:spcPct val="0"/>
              </a:spcAft>
              <a:defRPr/>
            </a:pPr>
            <a:endParaRPr lang="en-US" i="1">
              <a:solidFill>
                <a:srgbClr val="E7DEC9">
                  <a:shade val="50000"/>
                  <a:satMod val="200000"/>
                </a:srgbClr>
              </a:solidFill>
              <a:latin typeface="Arial" charset="0"/>
              <a:ea typeface="ＭＳ Ｐゴシック" charset="0"/>
              <a:cs typeface="ＭＳ Ｐゴシック" charset="0"/>
            </a:endParaRPr>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CA"/>
              <a:t>Drag picture to placeholder or click icon to add</a:t>
            </a:r>
            <a:endParaRPr/>
          </a:p>
        </p:txBody>
      </p:sp>
    </p:spTree>
    <p:extLst>
      <p:ext uri="{BB962C8B-B14F-4D97-AF65-F5344CB8AC3E}">
        <p14:creationId xmlns:p14="http://schemas.microsoft.com/office/powerpoint/2010/main" val="2631203597"/>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CA"/>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pPr>
              <a:defRPr/>
            </a:pPr>
            <a:fld id="{0AE1DE80-E6A5-2446-AE75-AE3173381495}"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ADF1CF7E-5FA5-CC4A-96A3-A253A4A1EC20}"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1909871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Date Placeholder 4"/>
          <p:cNvSpPr>
            <a:spLocks noGrp="1"/>
          </p:cNvSpPr>
          <p:nvPr>
            <p:ph type="dt" sz="half" idx="10"/>
          </p:nvPr>
        </p:nvSpPr>
        <p:spPr/>
        <p:txBody>
          <a:bodyPr/>
          <a:lstStyle/>
          <a:p>
            <a:pPr>
              <a:defRPr/>
            </a:pPr>
            <a:fld id="{38A04643-A22B-934D-854E-EF5C4F1BB830}"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pPr>
              <a:defRPr/>
            </a:pPr>
            <a:fld id="{D39258F6-94B3-244B-A349-99806D23EA1E}"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Date Placeholder 4"/>
          <p:cNvSpPr>
            <a:spLocks noGrp="1"/>
          </p:cNvSpPr>
          <p:nvPr>
            <p:ph type="dt" sz="half" idx="10"/>
          </p:nvPr>
        </p:nvSpPr>
        <p:spPr/>
        <p:txBody>
          <a:bodyPr/>
          <a:lstStyle/>
          <a:p>
            <a:pPr>
              <a:defRPr/>
            </a:pPr>
            <a:fld id="{38A04643-A22B-934D-854E-EF5C4F1BB830}"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pPr>
              <a:defRPr/>
            </a:pPr>
            <a:fld id="{D39258F6-94B3-244B-A349-99806D23EA1E}"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3557096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CA"/>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7" name="Date Placeholder 6"/>
          <p:cNvSpPr>
            <a:spLocks noGrp="1"/>
          </p:cNvSpPr>
          <p:nvPr>
            <p:ph type="dt" sz="half" idx="10"/>
          </p:nvPr>
        </p:nvSpPr>
        <p:spPr/>
        <p:txBody>
          <a:bodyPr/>
          <a:lstStyle/>
          <a:p>
            <a:pPr>
              <a:defRPr/>
            </a:pPr>
            <a:fld id="{B20AB1E7-EF06-634B-8FF9-BF567596C99C}"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pPr>
              <a:defRPr/>
            </a:pPr>
            <a:fld id="{E301EBC9-2F0D-6A44-A455-350577B4A840}"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2785786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Date Placeholder 2"/>
          <p:cNvSpPr>
            <a:spLocks noGrp="1"/>
          </p:cNvSpPr>
          <p:nvPr>
            <p:ph type="dt" sz="half" idx="10"/>
          </p:nvPr>
        </p:nvSpPr>
        <p:spPr/>
        <p:txBody>
          <a:bodyPr/>
          <a:lstStyle/>
          <a:p>
            <a:pPr>
              <a:defRPr/>
            </a:pPr>
            <a:fld id="{5C509DC0-3523-C446-91C7-8D9CFB57C0F9}"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pPr>
              <a:defRPr/>
            </a:pPr>
            <a:fld id="{41B6D828-EB71-4142-8859-52598B5B8538}"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2802695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pPr>
              <a:defRPr/>
            </a:pPr>
            <a:fld id="{CEB94701-B15F-064C-8939-9E6970173C75}"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pPr>
              <a:defRPr/>
            </a:pPr>
            <a:fld id="{CA3C6BF4-8217-0242-80B0-A52DC7868C63}"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2918811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CA"/>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pPr>
              <a:defRPr/>
            </a:pPr>
            <a:fld id="{77284AFB-6DB1-7F46-A819-E5083987C091}"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pPr>
              <a:defRPr/>
            </a:pPr>
            <a:fld id="{8DBC6019-9FDF-244B-9D47-D1ED14CCBCCF}"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511769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CA"/>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fld id="{05957E06-4CF6-4945-A6F8-65230E2C2B1C}" type="datetime1">
              <a:rPr lang="en-CA" i="1" smtClean="0">
                <a:solidFill>
                  <a:srgbClr val="E7DEC9">
                    <a:shade val="50000"/>
                    <a:satMod val="200000"/>
                  </a:srgbClr>
                </a:solidFill>
                <a:latin typeface="Arial" charset="0"/>
                <a:ea typeface="ＭＳ Ｐゴシック" charset="0"/>
                <a:cs typeface="ＭＳ Ｐゴシック" charset="0"/>
              </a:rPr>
              <a:pPr defTabSz="914400" fontAlgn="base">
                <a:spcBef>
                  <a:spcPct val="0"/>
                </a:spcBef>
                <a:spcAft>
                  <a:spcPct val="0"/>
                </a:spcAft>
                <a:defRPr/>
              </a:pPr>
              <a:t>2026-02-16</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i="1">
              <a:solidFill>
                <a:srgbClr val="E7DEC9">
                  <a:shade val="50000"/>
                  <a:satMod val="200000"/>
                </a:srgbClr>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AC4F4DD-76C0-8F44-8F91-FA96BC25E731}" type="slidenum">
              <a:rPr lang="en-US" i="1" smtClean="0">
                <a:solidFill>
                  <a:srgbClr val="E7DEC9">
                    <a:shade val="50000"/>
                    <a:satMod val="200000"/>
                  </a:srgbClr>
                </a:solidFill>
                <a:latin typeface="Arial" charset="0"/>
                <a:ea typeface="ＭＳ Ｐゴシック" charset="0"/>
                <a:cs typeface="ＭＳ Ｐゴシック" charset="0"/>
              </a:rPr>
              <a:pPr fontAlgn="base">
                <a:spcBef>
                  <a:spcPct val="0"/>
                </a:spcBef>
                <a:spcAft>
                  <a:spcPct val="0"/>
                </a:spcAft>
                <a:defRPr/>
              </a:pPr>
              <a:t>‹#›</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CA"/>
              <a:t>Drag picture to placeholder or click icon to add</a:t>
            </a:r>
            <a:endParaRPr/>
          </a:p>
        </p:txBody>
      </p:sp>
    </p:spTree>
    <p:extLst>
      <p:ext uri="{BB962C8B-B14F-4D97-AF65-F5344CB8AC3E}">
        <p14:creationId xmlns:p14="http://schemas.microsoft.com/office/powerpoint/2010/main" val="971140495"/>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CA"/>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pPr>
              <a:defRPr/>
            </a:pPr>
            <a:fld id="{12F417DA-162C-D34B-98BF-D6BE9F5E3A87}"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pPr>
              <a:defRPr/>
            </a:pPr>
            <a:fld id="{19708A5A-20D0-3C44-AEE1-72B73894F860}"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3469100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CA"/>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fld id="{05957E06-4CF6-4945-A6F8-65230E2C2B1C}" type="datetime1">
              <a:rPr lang="en-CA" i="1" smtClean="0">
                <a:solidFill>
                  <a:srgbClr val="E7DEC9">
                    <a:shade val="50000"/>
                    <a:satMod val="200000"/>
                  </a:srgbClr>
                </a:solidFill>
                <a:latin typeface="Arial" charset="0"/>
                <a:ea typeface="ＭＳ Ｐゴシック" charset="0"/>
                <a:cs typeface="ＭＳ Ｐゴシック" charset="0"/>
              </a:rPr>
              <a:pPr defTabSz="914400" fontAlgn="base">
                <a:spcBef>
                  <a:spcPct val="0"/>
                </a:spcBef>
                <a:spcAft>
                  <a:spcPct val="0"/>
                </a:spcAft>
                <a:defRPr/>
              </a:pPr>
              <a:t>2026-02-16</a:t>
            </a:fld>
            <a:endParaRPr lang="en-US" i="1">
              <a:solidFill>
                <a:srgbClr val="E7DEC9">
                  <a:shade val="50000"/>
                  <a:satMod val="200000"/>
                </a:srgbClr>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i="1">
              <a:solidFill>
                <a:srgbClr val="E7DEC9">
                  <a:shade val="50000"/>
                  <a:satMod val="200000"/>
                </a:srgbClr>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AC4F4DD-76C0-8F44-8F91-FA96BC25E731}" type="slidenum">
              <a:rPr lang="en-US" i="1" smtClean="0">
                <a:solidFill>
                  <a:srgbClr val="E7DEC9">
                    <a:shade val="50000"/>
                    <a:satMod val="200000"/>
                  </a:srgbClr>
                </a:solidFill>
                <a:latin typeface="Arial" charset="0"/>
                <a:ea typeface="ＭＳ Ｐゴシック" charset="0"/>
                <a:cs typeface="ＭＳ Ｐゴシック" charset="0"/>
              </a:rPr>
              <a:pPr fontAlgn="base">
                <a:spcBef>
                  <a:spcPct val="0"/>
                </a:spcBef>
                <a:spcAft>
                  <a:spcPct val="0"/>
                </a:spcAft>
                <a:defRPr/>
              </a:pPr>
              <a:t>‹#›</a:t>
            </a:fld>
            <a:endParaRPr lang="en-US" i="1">
              <a:solidFill>
                <a:srgbClr val="E7DEC9">
                  <a:shade val="50000"/>
                  <a:satMod val="200000"/>
                </a:srgb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06087247"/>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pPr>
              <a:defRPr/>
            </a:pPr>
            <a:fld id="{CF619B54-4677-1448-86B4-B1A031A0164F}"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6298A4C6-674A-0B4A-A04B-78D6CC822455}"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1767647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sto MT"/>
                </a:endParaRPr>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srgbClr val="FFFFFF"/>
                </a:solidFill>
                <a:latin typeface="Calisto MT"/>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CA"/>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pPr>
              <a:defRPr/>
            </a:pPr>
            <a:fld id="{AAFADC17-ED16-7E42-B0D1-D59066601AEF}"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pPr>
              <a:defRPr/>
            </a:pPr>
            <a:fld id="{0FCB0EA7-60B6-D844-A2C8-85CF859ACF55}" type="slidenum">
              <a:rPr lang="en-US" smtClean="0">
                <a:solidFill>
                  <a:srgbClr val="E7DEC9">
                    <a:shade val="50000"/>
                    <a:satMod val="200000"/>
                  </a:srgbClr>
                </a:solidFill>
                <a:latin typeface="Calisto MT"/>
              </a:rPr>
              <a:pPr>
                <a:defRPr/>
              </a:pPr>
              <a:t>‹#›</a:t>
            </a:fld>
            <a:endParaRPr lang="en-US">
              <a:solidFill>
                <a:srgbClr val="E7DEC9">
                  <a:shade val="50000"/>
                  <a:satMod val="200000"/>
                </a:srgbClr>
              </a:solidFill>
              <a:latin typeface="Calisto MT"/>
            </a:endParaRPr>
          </a:p>
        </p:txBody>
      </p:sp>
    </p:spTree>
    <p:extLst>
      <p:ext uri="{BB962C8B-B14F-4D97-AF65-F5344CB8AC3E}">
        <p14:creationId xmlns:p14="http://schemas.microsoft.com/office/powerpoint/2010/main" val="3461558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CA"/>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6981" indent="0">
              <a:buNone/>
              <a:defRPr sz="2000" b="1"/>
            </a:lvl2pPr>
            <a:lvl3pPr marL="913962" indent="0">
              <a:buNone/>
              <a:defRPr sz="1800" b="1"/>
            </a:lvl3pPr>
            <a:lvl4pPr marL="1370941" indent="0">
              <a:buNone/>
              <a:defRPr sz="1600" b="1"/>
            </a:lvl4pPr>
            <a:lvl5pPr marL="1827922" indent="0">
              <a:buNone/>
              <a:defRPr sz="1600" b="1"/>
            </a:lvl5pPr>
            <a:lvl6pPr marL="2284902" indent="0">
              <a:buNone/>
              <a:defRPr sz="1600" b="1"/>
            </a:lvl6pPr>
            <a:lvl7pPr marL="2741883" indent="0">
              <a:buNone/>
              <a:defRPr sz="1600" b="1"/>
            </a:lvl7pPr>
            <a:lvl8pPr marL="3198864" indent="0">
              <a:buNone/>
              <a:defRPr sz="1600" b="1"/>
            </a:lvl8pPr>
            <a:lvl9pPr marL="3655845" indent="0">
              <a:buNone/>
              <a:defRPr sz="1600" b="1"/>
            </a:lvl9pPr>
          </a:lstStyle>
          <a:p>
            <a:pPr lvl="0"/>
            <a:r>
              <a:rPr lang="en-CA"/>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6981" indent="0">
              <a:buNone/>
              <a:defRPr sz="2000" b="1"/>
            </a:lvl2pPr>
            <a:lvl3pPr marL="913962" indent="0">
              <a:buNone/>
              <a:defRPr sz="1800" b="1"/>
            </a:lvl3pPr>
            <a:lvl4pPr marL="1370941" indent="0">
              <a:buNone/>
              <a:defRPr sz="1600" b="1"/>
            </a:lvl4pPr>
            <a:lvl5pPr marL="1827922" indent="0">
              <a:buNone/>
              <a:defRPr sz="1600" b="1"/>
            </a:lvl5pPr>
            <a:lvl6pPr marL="2284902" indent="0">
              <a:buNone/>
              <a:defRPr sz="1600" b="1"/>
            </a:lvl6pPr>
            <a:lvl7pPr marL="2741883" indent="0">
              <a:buNone/>
              <a:defRPr sz="1600" b="1"/>
            </a:lvl7pPr>
            <a:lvl8pPr marL="3198864" indent="0">
              <a:buNone/>
              <a:defRPr sz="1600" b="1"/>
            </a:lvl8pPr>
            <a:lvl9pPr marL="3655845"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7" name="Date Placeholder 6"/>
          <p:cNvSpPr>
            <a:spLocks noGrp="1"/>
          </p:cNvSpPr>
          <p:nvPr>
            <p:ph type="dt" sz="half" idx="10"/>
          </p:nvPr>
        </p:nvSpPr>
        <p:spPr/>
        <p:txBody>
          <a:bodyPr/>
          <a:lstStyle/>
          <a:p>
            <a:pPr>
              <a:defRPr/>
            </a:pPr>
            <a:fld id="{B20AB1E7-EF06-634B-8FF9-BF567596C99C}"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pPr>
              <a:defRPr/>
            </a:pPr>
            <a:fld id="{E301EBC9-2F0D-6A44-A455-350577B4A840}"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Date Placeholder 2"/>
          <p:cNvSpPr>
            <a:spLocks noGrp="1"/>
          </p:cNvSpPr>
          <p:nvPr>
            <p:ph type="dt" sz="half" idx="10"/>
          </p:nvPr>
        </p:nvSpPr>
        <p:spPr/>
        <p:txBody>
          <a:bodyPr/>
          <a:lstStyle/>
          <a:p>
            <a:pPr>
              <a:defRPr/>
            </a:pPr>
            <a:fld id="{5C509DC0-3523-C446-91C7-8D9CFB57C0F9}"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pPr>
              <a:defRPr/>
            </a:pPr>
            <a:fld id="{41B6D828-EB71-4142-8859-52598B5B8538}"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pPr>
              <a:defRPr/>
            </a:pPr>
            <a:fld id="{CEB94701-B15F-064C-8939-9E6970173C75}"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pPr>
              <a:defRPr/>
            </a:pPr>
            <a:fld id="{CA3C6BF4-8217-0242-80B0-A52DC7868C63}"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8" y="1169892"/>
            <a:ext cx="3008313" cy="914400"/>
          </a:xfrm>
        </p:spPr>
        <p:txBody>
          <a:bodyPr anchor="b">
            <a:normAutofit/>
          </a:bodyPr>
          <a:lstStyle>
            <a:lvl1pPr algn="l">
              <a:defRPr sz="2800" b="0"/>
            </a:lvl1pPr>
          </a:lstStyle>
          <a:p>
            <a:r>
              <a:rPr lang="en-CA"/>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530228" y="2147889"/>
            <a:ext cx="3008313" cy="3262313"/>
          </a:xfrm>
        </p:spPr>
        <p:txBody>
          <a:bodyPr vert="horz" lIns="91395" tIns="45699" rIns="91395" bIns="45699"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6981" indent="0">
              <a:buNone/>
              <a:defRPr sz="1200"/>
            </a:lvl2pPr>
            <a:lvl3pPr marL="913962" indent="0">
              <a:buNone/>
              <a:defRPr sz="1000"/>
            </a:lvl3pPr>
            <a:lvl4pPr marL="1370941" indent="0">
              <a:buNone/>
              <a:defRPr sz="900"/>
            </a:lvl4pPr>
            <a:lvl5pPr marL="1827922" indent="0">
              <a:buNone/>
              <a:defRPr sz="900"/>
            </a:lvl5pPr>
            <a:lvl6pPr marL="2284902" indent="0">
              <a:buNone/>
              <a:defRPr sz="900"/>
            </a:lvl6pPr>
            <a:lvl7pPr marL="2741883" indent="0">
              <a:buNone/>
              <a:defRPr sz="900"/>
            </a:lvl7pPr>
            <a:lvl8pPr marL="3198864" indent="0">
              <a:buNone/>
              <a:defRPr sz="900"/>
            </a:lvl8pPr>
            <a:lvl9pPr marL="3655845" indent="0">
              <a:buNone/>
              <a:defRPr sz="900"/>
            </a:lvl9pPr>
          </a:lstStyle>
          <a:p>
            <a:pPr marL="0" lvl="0" indent="0" algn="l" defTabSz="913962" rtl="0" eaLnBrk="1" latinLnBrk="0" hangingPunct="1">
              <a:lnSpc>
                <a:spcPct val="11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pPr>
              <a:defRPr/>
            </a:pPr>
            <a:fld id="{77284AFB-6DB1-7F46-A819-E5083987C091}" type="datetime1">
              <a:rPr lang="en-CA" smtClean="0">
                <a:solidFill>
                  <a:srgbClr val="E7DEC9">
                    <a:shade val="50000"/>
                    <a:satMod val="200000"/>
                  </a:srgbClr>
                </a:solidFill>
              </a:rPr>
              <a:pPr>
                <a:defRPr/>
              </a:pPr>
              <a:t>2026-02-16</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pPr>
              <a:defRPr/>
            </a:pPr>
            <a:fld id="{8DBC6019-9FDF-244B-9D47-D1ED14CCBCCF}"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395" tIns="45699" rIns="91395" bIns="45699" rtlCol="0" anchor="ctr">
            <a:normAutofit/>
          </a:bodyPr>
          <a:lstStyle/>
          <a:p>
            <a:r>
              <a:rPr lang="en-CA"/>
              <a:t>Click to edit Master title style</a:t>
            </a:r>
            <a:endParaRPr dirty="0"/>
          </a:p>
        </p:txBody>
      </p:sp>
      <p:sp>
        <p:nvSpPr>
          <p:cNvPr id="3" name="Text Placeholder 2"/>
          <p:cNvSpPr>
            <a:spLocks noGrp="1"/>
          </p:cNvSpPr>
          <p:nvPr>
            <p:ph type="body" idx="1"/>
          </p:nvPr>
        </p:nvSpPr>
        <p:spPr>
          <a:xfrm>
            <a:off x="900115" y="2133601"/>
            <a:ext cx="7345363" cy="3931920"/>
          </a:xfrm>
          <a:prstGeom prst="rect">
            <a:avLst/>
          </a:prstGeom>
        </p:spPr>
        <p:txBody>
          <a:bodyPr vert="horz" lIns="91395" tIns="45699" rIns="91395" bIns="45699"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2"/>
          </p:nvPr>
        </p:nvSpPr>
        <p:spPr>
          <a:xfrm>
            <a:off x="243840" y="6371592"/>
            <a:ext cx="2133600" cy="259317"/>
          </a:xfrm>
          <a:prstGeom prst="rect">
            <a:avLst/>
          </a:prstGeom>
        </p:spPr>
        <p:txBody>
          <a:bodyPr vert="horz" lIns="91395" tIns="45699" rIns="91395" bIns="45699" rtlCol="0" anchor="ctr"/>
          <a:lstStyle>
            <a:lvl1pPr algn="l">
              <a:defRPr sz="1200">
                <a:solidFill>
                  <a:schemeClr val="bg2">
                    <a:lumMod val="60000"/>
                    <a:lumOff val="40000"/>
                  </a:schemeClr>
                </a:solidFill>
                <a:latin typeface="Brush Script MT" pitchFamily="66" charset="0"/>
              </a:defRPr>
            </a:lvl1pPr>
          </a:lstStyle>
          <a:p>
            <a:fld id="{934E9D48-4889-1544-893E-0A4E47108B6B}" type="datetimeFigureOut">
              <a:rPr lang="en-US" smtClean="0"/>
              <a:t>2/16/26</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395" tIns="45699" rIns="91395" bIns="45699" rtlCol="0" anchor="ctr"/>
          <a:lstStyle>
            <a:lvl1pPr marL="0" algn="r" defTabSz="913962"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395" tIns="45699" rIns="91395" bIns="45699" rtlCol="0" anchor="ctr"/>
          <a:lstStyle>
            <a:lvl1pPr marL="0" algn="ctr" defTabSz="913962" rtl="0" eaLnBrk="1" latinLnBrk="0" hangingPunct="1">
              <a:defRPr sz="1200" kern="1200">
                <a:solidFill>
                  <a:schemeClr val="bg2">
                    <a:lumMod val="60000"/>
                    <a:lumOff val="40000"/>
                  </a:schemeClr>
                </a:solidFill>
                <a:latin typeface="+mn-lt"/>
                <a:ea typeface="+mn-ea"/>
                <a:cs typeface="+mn-cs"/>
              </a:defRPr>
            </a:lvl1pPr>
          </a:lstStyle>
          <a:p>
            <a:fld id="{7FE7D0E6-14F8-4647-A83F-86A52817116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873" r:id="rId15"/>
    <p:sldLayoutId id="2147483874" r:id="rId16"/>
  </p:sldLayoutIdLst>
  <p:txStyles>
    <p:titleStyle>
      <a:lvl1pPr algn="ctr" defTabSz="913962"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735" indent="-342735" algn="l" defTabSz="913962"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159" indent="-228489" algn="l" defTabSz="913962"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7651" indent="-228489" algn="l" defTabSz="913962"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140" indent="-228489" algn="l" defTabSz="913962"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4631" indent="-228489" algn="l" defTabSz="913962"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186" indent="-228489" algn="l" defTabSz="913962"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091" indent="-228489" algn="l" defTabSz="913962"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6928" indent="-228489" algn="l" defTabSz="913962"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3831" indent="-228489" algn="l" defTabSz="913962"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3962" rtl="0" eaLnBrk="1" latinLnBrk="0" hangingPunct="1">
        <a:defRPr sz="1800" kern="1200">
          <a:solidFill>
            <a:schemeClr val="tx1"/>
          </a:solidFill>
          <a:latin typeface="+mn-lt"/>
          <a:ea typeface="+mn-ea"/>
          <a:cs typeface="+mn-cs"/>
        </a:defRPr>
      </a:lvl1pPr>
      <a:lvl2pPr marL="456981" algn="l" defTabSz="913962" rtl="0" eaLnBrk="1" latinLnBrk="0" hangingPunct="1">
        <a:defRPr sz="1800" kern="1200">
          <a:solidFill>
            <a:schemeClr val="tx1"/>
          </a:solidFill>
          <a:latin typeface="+mn-lt"/>
          <a:ea typeface="+mn-ea"/>
          <a:cs typeface="+mn-cs"/>
        </a:defRPr>
      </a:lvl2pPr>
      <a:lvl3pPr marL="913962" algn="l" defTabSz="913962" rtl="0" eaLnBrk="1" latinLnBrk="0" hangingPunct="1">
        <a:defRPr sz="1800" kern="1200">
          <a:solidFill>
            <a:schemeClr val="tx1"/>
          </a:solidFill>
          <a:latin typeface="+mn-lt"/>
          <a:ea typeface="+mn-ea"/>
          <a:cs typeface="+mn-cs"/>
        </a:defRPr>
      </a:lvl3pPr>
      <a:lvl4pPr marL="1370941" algn="l" defTabSz="913962" rtl="0" eaLnBrk="1" latinLnBrk="0" hangingPunct="1">
        <a:defRPr sz="1800" kern="1200">
          <a:solidFill>
            <a:schemeClr val="tx1"/>
          </a:solidFill>
          <a:latin typeface="+mn-lt"/>
          <a:ea typeface="+mn-ea"/>
          <a:cs typeface="+mn-cs"/>
        </a:defRPr>
      </a:lvl4pPr>
      <a:lvl5pPr marL="1827922" algn="l" defTabSz="913962" rtl="0" eaLnBrk="1" latinLnBrk="0" hangingPunct="1">
        <a:defRPr sz="1800" kern="1200">
          <a:solidFill>
            <a:schemeClr val="tx1"/>
          </a:solidFill>
          <a:latin typeface="+mn-lt"/>
          <a:ea typeface="+mn-ea"/>
          <a:cs typeface="+mn-cs"/>
        </a:defRPr>
      </a:lvl5pPr>
      <a:lvl6pPr marL="2284902" algn="l" defTabSz="913962" rtl="0" eaLnBrk="1" latinLnBrk="0" hangingPunct="1">
        <a:defRPr sz="1800" kern="1200">
          <a:solidFill>
            <a:schemeClr val="tx1"/>
          </a:solidFill>
          <a:latin typeface="+mn-lt"/>
          <a:ea typeface="+mn-ea"/>
          <a:cs typeface="+mn-cs"/>
        </a:defRPr>
      </a:lvl6pPr>
      <a:lvl7pPr marL="2741883" algn="l" defTabSz="913962" rtl="0" eaLnBrk="1" latinLnBrk="0" hangingPunct="1">
        <a:defRPr sz="1800" kern="1200">
          <a:solidFill>
            <a:schemeClr val="tx1"/>
          </a:solidFill>
          <a:latin typeface="+mn-lt"/>
          <a:ea typeface="+mn-ea"/>
          <a:cs typeface="+mn-cs"/>
        </a:defRPr>
      </a:lvl7pPr>
      <a:lvl8pPr marL="3198864" algn="l" defTabSz="913962" rtl="0" eaLnBrk="1" latinLnBrk="0" hangingPunct="1">
        <a:defRPr sz="1800" kern="1200">
          <a:solidFill>
            <a:schemeClr val="tx1"/>
          </a:solidFill>
          <a:latin typeface="+mn-lt"/>
          <a:ea typeface="+mn-ea"/>
          <a:cs typeface="+mn-cs"/>
        </a:defRPr>
      </a:lvl8pPr>
      <a:lvl9pPr marL="3655845" algn="l" defTabSz="9139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CA"/>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pPr defTabSz="457200"/>
            <a:fld id="{934E9D48-4889-1544-893E-0A4E47108B6B}" type="datetimeFigureOut">
              <a:rPr lang="en-US" smtClean="0">
                <a:solidFill>
                  <a:srgbClr val="7C8F97">
                    <a:lumMod val="60000"/>
                    <a:lumOff val="40000"/>
                  </a:srgbClr>
                </a:solidFill>
              </a:rPr>
              <a:pPr defTabSz="457200"/>
              <a:t>2/16/26</a:t>
            </a:fld>
            <a:endParaRPr lang="en-US">
              <a:solidFill>
                <a:srgbClr val="7C8F97">
                  <a:lumMod val="60000"/>
                  <a:lumOff val="40000"/>
                </a:srgbClr>
              </a:solidFill>
            </a:endParaRPr>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solidFill>
                <a:srgbClr val="7C8F97">
                  <a:lumMod val="60000"/>
                  <a:lumOff val="40000"/>
                </a:srgbClr>
              </a:solidFill>
            </a:endParaRPr>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7FE7D0E6-14F8-4647-A83F-86A528171167}"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411086806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CA"/>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pPr defTabSz="457200"/>
            <a:fld id="{0E234C09-6CF5-4A45-AC8A-220EE78076FA}" type="datetimeFigureOut">
              <a:rPr lang="en-US" smtClean="0">
                <a:solidFill>
                  <a:srgbClr val="7C8F97">
                    <a:lumMod val="60000"/>
                    <a:lumOff val="40000"/>
                  </a:srgbClr>
                </a:solidFill>
              </a:rPr>
              <a:pPr defTabSz="457200"/>
              <a:t>2/16/26</a:t>
            </a:fld>
            <a:endParaRPr lang="en-US">
              <a:solidFill>
                <a:srgbClr val="7C8F97">
                  <a:lumMod val="60000"/>
                  <a:lumOff val="40000"/>
                </a:srgbClr>
              </a:solidFill>
            </a:endParaRPr>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solidFill>
                <a:srgbClr val="7C8F97">
                  <a:lumMod val="60000"/>
                  <a:lumOff val="40000"/>
                </a:srgbClr>
              </a:solidFill>
            </a:endParaRPr>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ED7CEF8E-C317-A743-AC14-5F2E78239A2C}"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15047230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875" r:id="rId15"/>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CA"/>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pPr defTabSz="457200"/>
            <a:fld id="{934E9D48-4889-1544-893E-0A4E47108B6B}" type="datetimeFigureOut">
              <a:rPr lang="en-US" smtClean="0">
                <a:solidFill>
                  <a:srgbClr val="7C8F97">
                    <a:lumMod val="60000"/>
                    <a:lumOff val="40000"/>
                  </a:srgbClr>
                </a:solidFill>
              </a:rPr>
              <a:pPr defTabSz="457200"/>
              <a:t>2/16/26</a:t>
            </a:fld>
            <a:endParaRPr lang="en-US">
              <a:solidFill>
                <a:srgbClr val="7C8F97">
                  <a:lumMod val="60000"/>
                  <a:lumOff val="40000"/>
                </a:srgbClr>
              </a:solidFill>
            </a:endParaRPr>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solidFill>
                <a:srgbClr val="7C8F97">
                  <a:lumMod val="60000"/>
                  <a:lumOff val="40000"/>
                </a:srgbClr>
              </a:solidFill>
            </a:endParaRPr>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7FE7D0E6-14F8-4647-A83F-86A528171167}" type="slidenum">
              <a:rPr lang="en-US" smtClean="0">
                <a:solidFill>
                  <a:srgbClr val="7C8F97">
                    <a:lumMod val="60000"/>
                    <a:lumOff val="40000"/>
                  </a:srgbClr>
                </a:solidFill>
                <a:latin typeface="Calisto MT"/>
              </a:rPr>
              <a:pPr/>
              <a:t>‹#›</a:t>
            </a:fld>
            <a:endParaRPr lang="en-US">
              <a:solidFill>
                <a:srgbClr val="7C8F97">
                  <a:lumMod val="60000"/>
                  <a:lumOff val="40000"/>
                </a:srgbClr>
              </a:solidFill>
              <a:latin typeface="Calisto MT"/>
            </a:endParaRPr>
          </a:p>
        </p:txBody>
      </p:sp>
    </p:spTree>
    <p:extLst>
      <p:ext uri="{BB962C8B-B14F-4D97-AF65-F5344CB8AC3E}">
        <p14:creationId xmlns:p14="http://schemas.microsoft.com/office/powerpoint/2010/main" val="218794678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hyperlink" Target="https://info.novakeducation.com/udl-choice-boards-free-resource-download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hyperlink" Target="https://casel.org/casel_sel-3-signature-practices-playbook-v3/"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emf"/><Relationship Id="rId4" Type="http://schemas.openxmlformats.org/officeDocument/2006/relationships/image" Target="../media/image10.png"/><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7.xml"/><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21.xml"/><Relationship Id="rId16" Type="http://schemas.openxmlformats.org/officeDocument/2006/relationships/image" Target="../media/image94.svg"/><Relationship Id="rId1" Type="http://schemas.openxmlformats.org/officeDocument/2006/relationships/slideLayout" Target="../slideLayouts/slideLayout38.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38.xml"/><Relationship Id="rId5" Type="http://schemas.openxmlformats.org/officeDocument/2006/relationships/image" Target="../media/image95.png"/><Relationship Id="rId4" Type="http://schemas.openxmlformats.org/officeDocument/2006/relationships/image" Target="../media/image82.sv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82.svg"/></Relationships>
</file>

<file path=ppt/slides/_rels/slide5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38.xml"/><Relationship Id="rId6" Type="http://schemas.openxmlformats.org/officeDocument/2006/relationships/image" Target="../media/image100.png"/><Relationship Id="rId11" Type="http://schemas.openxmlformats.org/officeDocument/2006/relationships/image" Target="../media/image82.svg"/><Relationship Id="rId5" Type="http://schemas.openxmlformats.org/officeDocument/2006/relationships/image" Target="../media/image99.svg"/><Relationship Id="rId10" Type="http://schemas.openxmlformats.org/officeDocument/2006/relationships/image" Target="../media/image81.png"/><Relationship Id="rId4" Type="http://schemas.openxmlformats.org/officeDocument/2006/relationships/image" Target="../media/image98.png"/><Relationship Id="rId9" Type="http://schemas.openxmlformats.org/officeDocument/2006/relationships/image" Target="../media/image103.svg"/></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 Id="rId5" Type="http://schemas.openxmlformats.org/officeDocument/2006/relationships/image" Target="../media/image107.png"/><Relationship Id="rId4" Type="http://schemas.openxmlformats.org/officeDocument/2006/relationships/image" Target="../media/image106.sv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38.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38.xml"/><Relationship Id="rId5" Type="http://schemas.openxmlformats.org/officeDocument/2006/relationships/image" Target="../media/image112.jpeg"/><Relationship Id="rId4" Type="http://schemas.openxmlformats.org/officeDocument/2006/relationships/image" Target="../media/image109.svg"/></Relationships>
</file>

<file path=ppt/slides/_rels/slide62.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6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17.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tiff"/><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1.tiff"/><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ld_mossy_bridge.jpg"/>
          <p:cNvPicPr>
            <a:picLocks noChangeAspect="1"/>
          </p:cNvPicPr>
          <p:nvPr/>
        </p:nvPicPr>
        <p:blipFill>
          <a:blip r:embed="rId3"/>
          <a:stretch>
            <a:fillRect/>
          </a:stretch>
        </p:blipFill>
        <p:spPr>
          <a:xfrm>
            <a:off x="0" y="0"/>
            <a:ext cx="9144000" cy="6858000"/>
          </a:xfrm>
          <a:prstGeom prst="rect">
            <a:avLst/>
          </a:prstGeom>
        </p:spPr>
      </p:pic>
      <p:sp>
        <p:nvSpPr>
          <p:cNvPr id="7" name="TextBox 6"/>
          <p:cNvSpPr txBox="1"/>
          <p:nvPr/>
        </p:nvSpPr>
        <p:spPr>
          <a:xfrm>
            <a:off x="1833770" y="1158836"/>
            <a:ext cx="5456583" cy="2323713"/>
          </a:xfrm>
          <a:prstGeom prst="rect">
            <a:avLst/>
          </a:prstGeom>
          <a:solidFill>
            <a:schemeClr val="tx1"/>
          </a:solidFill>
        </p:spPr>
        <p:txBody>
          <a:bodyPr wrap="square" rtlCol="0">
            <a:spAutoFit/>
          </a:bodyPr>
          <a:lstStyle/>
          <a:p>
            <a:pPr algn="ctr"/>
            <a:endParaRPr lang="en-CA" sz="4400" dirty="0">
              <a:solidFill>
                <a:schemeClr val="bg1"/>
              </a:solidFill>
              <a:latin typeface="Aptos" panose="020B0004020202020204" pitchFamily="34" charset="0"/>
            </a:endParaRPr>
          </a:p>
          <a:p>
            <a:pPr algn="ctr"/>
            <a:r>
              <a:rPr lang="en-CA" sz="2000" dirty="0">
                <a:solidFill>
                  <a:schemeClr val="bg1"/>
                </a:solidFill>
                <a:latin typeface="Aptos" panose="020B0004020202020204" pitchFamily="34" charset="0"/>
              </a:rPr>
              <a:t>Designing for inclusion in post-secondary programs</a:t>
            </a:r>
          </a:p>
          <a:p>
            <a:pPr algn="ctr"/>
            <a:endParaRPr lang="en-US" sz="1400" dirty="0">
              <a:solidFill>
                <a:schemeClr val="bg1"/>
              </a:solidFill>
              <a:latin typeface="Aptos" panose="020B0004020202020204" pitchFamily="34" charset="0"/>
              <a:ea typeface="Heiti SC Medium" pitchFamily="2" charset="-128"/>
            </a:endParaRPr>
          </a:p>
          <a:p>
            <a:pPr algn="ctr">
              <a:spcBef>
                <a:spcPts val="188"/>
              </a:spcBef>
            </a:pPr>
            <a:r>
              <a:rPr lang="en-US" sz="1400" dirty="0">
                <a:solidFill>
                  <a:schemeClr val="bg1"/>
                </a:solidFill>
                <a:latin typeface="Aptos" panose="020B0004020202020204" pitchFamily="34" charset="0"/>
                <a:ea typeface="Heiti SC Medium" pitchFamily="2" charset="-128"/>
              </a:rPr>
              <a:t>Leyton </a:t>
            </a:r>
            <a:r>
              <a:rPr lang="en-US" sz="1400" dirty="0" err="1">
                <a:solidFill>
                  <a:schemeClr val="bg1"/>
                </a:solidFill>
                <a:latin typeface="Aptos" panose="020B0004020202020204" pitchFamily="34" charset="0"/>
                <a:ea typeface="Heiti SC Medium" pitchFamily="2" charset="-128"/>
              </a:rPr>
              <a:t>Schnellert</a:t>
            </a:r>
            <a:r>
              <a:rPr lang="en-US" sz="1400" dirty="0">
                <a:solidFill>
                  <a:schemeClr val="bg1"/>
                </a:solidFill>
                <a:latin typeface="Aptos" panose="020B0004020202020204" pitchFamily="34" charset="0"/>
                <a:ea typeface="Heiti SC Medium" pitchFamily="2" charset="-128"/>
              </a:rPr>
              <a:t>, PhD</a:t>
            </a:r>
            <a:endParaRPr lang="en-US" sz="1600" dirty="0">
              <a:solidFill>
                <a:schemeClr val="bg1"/>
              </a:solidFill>
              <a:latin typeface="Aptos" panose="020B0004020202020204" pitchFamily="34" charset="0"/>
              <a:ea typeface="Heiti SC Medium" pitchFamily="2" charset="-128"/>
            </a:endParaRPr>
          </a:p>
          <a:p>
            <a:pPr algn="ctr">
              <a:spcBef>
                <a:spcPts val="188"/>
              </a:spcBef>
            </a:pPr>
            <a:r>
              <a:rPr lang="en-US" sz="1400" dirty="0">
                <a:solidFill>
                  <a:schemeClr val="bg1"/>
                </a:solidFill>
                <a:latin typeface="Aptos" panose="020B0004020202020204" pitchFamily="34" charset="0"/>
                <a:ea typeface="Heiti SC Medium" pitchFamily="2" charset="-128"/>
              </a:rPr>
              <a:t>Thompson Rivers University</a:t>
            </a:r>
          </a:p>
          <a:p>
            <a:pPr algn="ctr">
              <a:spcBef>
                <a:spcPts val="188"/>
              </a:spcBef>
            </a:pPr>
            <a:r>
              <a:rPr lang="en-CA" sz="1400" b="1" dirty="0">
                <a:solidFill>
                  <a:schemeClr val="bg1"/>
                </a:solidFill>
                <a:latin typeface="Aptos" panose="020B0004020202020204" pitchFamily="34" charset="0"/>
                <a:ea typeface="HEITI SC MEDIUM" pitchFamily="2" charset="-128"/>
              </a:rPr>
              <a:t>February 17, 2026</a:t>
            </a:r>
            <a:endParaRPr lang="en-CA" sz="2000" b="1" dirty="0">
              <a:solidFill>
                <a:schemeClr val="bg1"/>
              </a:solidFill>
              <a:latin typeface="Aptos" panose="020B0004020202020204" pitchFamily="34" charset="0"/>
              <a:ea typeface="HEITI SC MEDIUM" pitchFamily="2" charset="-128"/>
            </a:endParaRPr>
          </a:p>
        </p:txBody>
      </p:sp>
    </p:spTree>
    <p:extLst>
      <p:ext uri="{BB962C8B-B14F-4D97-AF65-F5344CB8AC3E}">
        <p14:creationId xmlns:p14="http://schemas.microsoft.com/office/powerpoint/2010/main" val="42013751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A3721-0366-8E74-CC84-B33335086DC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51E7B21-74D3-E0C9-B50C-578C29525248}"/>
              </a:ext>
            </a:extLst>
          </p:cNvPr>
          <p:cNvSpPr/>
          <p:nvPr/>
        </p:nvSpPr>
        <p:spPr>
          <a:xfrm>
            <a:off x="6438900" y="2143657"/>
            <a:ext cx="331496" cy="351254"/>
          </a:xfrm>
          <a:custGeom>
            <a:avLst/>
            <a:gdLst/>
            <a:ahLst/>
            <a:cxnLst/>
            <a:rect l="l" t="t" r="r" b="b"/>
            <a:pathLst>
              <a:path w="662991" h="702507">
                <a:moveTo>
                  <a:pt x="0" y="0"/>
                </a:moveTo>
                <a:lnTo>
                  <a:pt x="662991" y="0"/>
                </a:lnTo>
                <a:lnTo>
                  <a:pt x="662991" y="702507"/>
                </a:lnTo>
                <a:lnTo>
                  <a:pt x="0" y="702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4" name="Freeform 4">
            <a:extLst>
              <a:ext uri="{FF2B5EF4-FFF2-40B4-BE49-F238E27FC236}">
                <a16:creationId xmlns:a16="http://schemas.microsoft.com/office/drawing/2014/main" id="{34DFD943-3943-6BF3-50A8-C7A8C690BDA1}"/>
              </a:ext>
            </a:extLst>
          </p:cNvPr>
          <p:cNvSpPr/>
          <p:nvPr/>
        </p:nvSpPr>
        <p:spPr>
          <a:xfrm>
            <a:off x="2070547" y="2105101"/>
            <a:ext cx="297323" cy="332204"/>
          </a:xfrm>
          <a:custGeom>
            <a:avLst/>
            <a:gdLst/>
            <a:ahLst/>
            <a:cxnLst/>
            <a:rect l="l" t="t" r="r" b="b"/>
            <a:pathLst>
              <a:path w="594645" h="664407">
                <a:moveTo>
                  <a:pt x="0" y="0"/>
                </a:moveTo>
                <a:lnTo>
                  <a:pt x="594644" y="0"/>
                </a:lnTo>
                <a:lnTo>
                  <a:pt x="594644" y="664407"/>
                </a:lnTo>
                <a:lnTo>
                  <a:pt x="0" y="664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5" name="Freeform 5">
            <a:extLst>
              <a:ext uri="{FF2B5EF4-FFF2-40B4-BE49-F238E27FC236}">
                <a16:creationId xmlns:a16="http://schemas.microsoft.com/office/drawing/2014/main" id="{045FA611-9216-BFF4-1A3D-0A75C0D5D34F}"/>
              </a:ext>
            </a:extLst>
          </p:cNvPr>
          <p:cNvSpPr/>
          <p:nvPr/>
        </p:nvSpPr>
        <p:spPr>
          <a:xfrm rot="663064">
            <a:off x="198058" y="670036"/>
            <a:ext cx="1670876" cy="1248600"/>
          </a:xfrm>
          <a:custGeom>
            <a:avLst/>
            <a:gdLst/>
            <a:ahLst/>
            <a:cxnLst/>
            <a:rect l="l" t="t" r="r" b="b"/>
            <a:pathLst>
              <a:path w="3341751" h="2497200">
                <a:moveTo>
                  <a:pt x="0" y="0"/>
                </a:moveTo>
                <a:lnTo>
                  <a:pt x="3341752" y="0"/>
                </a:lnTo>
                <a:lnTo>
                  <a:pt x="3341752" y="2497200"/>
                </a:lnTo>
                <a:lnTo>
                  <a:pt x="0" y="2497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6" name="TextBox 6">
            <a:extLst>
              <a:ext uri="{FF2B5EF4-FFF2-40B4-BE49-F238E27FC236}">
                <a16:creationId xmlns:a16="http://schemas.microsoft.com/office/drawing/2014/main" id="{1265D1AE-7EC6-F6C9-3C6D-CC9E7E9AF3F8}"/>
              </a:ext>
            </a:extLst>
          </p:cNvPr>
          <p:cNvSpPr txBox="1"/>
          <p:nvPr/>
        </p:nvSpPr>
        <p:spPr>
          <a:xfrm>
            <a:off x="1563525" y="1294336"/>
            <a:ext cx="6349773" cy="501869"/>
          </a:xfrm>
          <a:prstGeom prst="rect">
            <a:avLst/>
          </a:prstGeom>
        </p:spPr>
        <p:txBody>
          <a:bodyPr lIns="0" tIns="0" rIns="0" bIns="0" rtlCol="0" anchor="t">
            <a:spAutoFit/>
          </a:bodyPr>
          <a:lstStyle/>
          <a:p>
            <a:pPr algn="ctr">
              <a:lnSpc>
                <a:spcPts val="4500"/>
              </a:lnSpc>
            </a:pPr>
            <a:r>
              <a:rPr lang="en-US" sz="2000" b="1" dirty="0">
                <a:latin typeface="American Typewriter" panose="02090604020004020304" pitchFamily="18" charset="77"/>
              </a:rPr>
              <a:t>Theoretical and Conceptual Framework</a:t>
            </a:r>
            <a:endParaRPr lang="en-US" sz="2000" dirty="0">
              <a:latin typeface="American Typewriter" panose="02090604020004020304" pitchFamily="18" charset="77"/>
              <a:ea typeface="Rubik"/>
              <a:cs typeface="Rubik"/>
              <a:sym typeface="Rubik"/>
            </a:endParaRPr>
          </a:p>
        </p:txBody>
      </p:sp>
      <p:sp>
        <p:nvSpPr>
          <p:cNvPr id="11" name="Freeform 11">
            <a:extLst>
              <a:ext uri="{FF2B5EF4-FFF2-40B4-BE49-F238E27FC236}">
                <a16:creationId xmlns:a16="http://schemas.microsoft.com/office/drawing/2014/main" id="{BF1A31C2-97B4-ED08-AE39-323A4EC5B899}"/>
              </a:ext>
            </a:extLst>
          </p:cNvPr>
          <p:cNvSpPr/>
          <p:nvPr/>
        </p:nvSpPr>
        <p:spPr>
          <a:xfrm rot="-10052806">
            <a:off x="7090195" y="4959593"/>
            <a:ext cx="1409529" cy="1248600"/>
          </a:xfrm>
          <a:custGeom>
            <a:avLst/>
            <a:gdLst/>
            <a:ahLst/>
            <a:cxnLst/>
            <a:rect l="l" t="t" r="r" b="b"/>
            <a:pathLst>
              <a:path w="3341751" h="2497200">
                <a:moveTo>
                  <a:pt x="0" y="0"/>
                </a:moveTo>
                <a:lnTo>
                  <a:pt x="3341751" y="0"/>
                </a:lnTo>
                <a:lnTo>
                  <a:pt x="3341751" y="2497200"/>
                </a:lnTo>
                <a:lnTo>
                  <a:pt x="0" y="2497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grpSp>
        <p:nvGrpSpPr>
          <p:cNvPr id="13" name="Group 13">
            <a:extLst>
              <a:ext uri="{FF2B5EF4-FFF2-40B4-BE49-F238E27FC236}">
                <a16:creationId xmlns:a16="http://schemas.microsoft.com/office/drawing/2014/main" id="{8424D24B-0E26-BA48-D484-EEEA7B35807B}"/>
              </a:ext>
            </a:extLst>
          </p:cNvPr>
          <p:cNvGrpSpPr/>
          <p:nvPr/>
        </p:nvGrpSpPr>
        <p:grpSpPr>
          <a:xfrm>
            <a:off x="4391729" y="2437305"/>
            <a:ext cx="23813" cy="2702355"/>
            <a:chOff x="0" y="0"/>
            <a:chExt cx="12543" cy="1423463"/>
          </a:xfrm>
        </p:grpSpPr>
        <p:sp>
          <p:nvSpPr>
            <p:cNvPr id="14" name="Freeform 14">
              <a:extLst>
                <a:ext uri="{FF2B5EF4-FFF2-40B4-BE49-F238E27FC236}">
                  <a16:creationId xmlns:a16="http://schemas.microsoft.com/office/drawing/2014/main" id="{054EF2FF-5906-20F8-0120-769F7D36641E}"/>
                </a:ext>
              </a:extLst>
            </p:cNvPr>
            <p:cNvSpPr/>
            <p:nvPr/>
          </p:nvSpPr>
          <p:spPr>
            <a:xfrm>
              <a:off x="0" y="0"/>
              <a:ext cx="12543" cy="1423463"/>
            </a:xfrm>
            <a:custGeom>
              <a:avLst/>
              <a:gdLst/>
              <a:ahLst/>
              <a:cxnLst/>
              <a:rect l="l" t="t" r="r" b="b"/>
              <a:pathLst>
                <a:path w="12543" h="1423463">
                  <a:moveTo>
                    <a:pt x="0" y="0"/>
                  </a:moveTo>
                  <a:lnTo>
                    <a:pt x="12543" y="0"/>
                  </a:lnTo>
                  <a:lnTo>
                    <a:pt x="12543" y="1423463"/>
                  </a:lnTo>
                  <a:lnTo>
                    <a:pt x="0" y="1423463"/>
                  </a:lnTo>
                  <a:close/>
                </a:path>
              </a:pathLst>
            </a:custGeom>
            <a:solidFill>
              <a:srgbClr val="BFE5EF"/>
            </a:solidFill>
          </p:spPr>
          <p:txBody>
            <a:bodyPr/>
            <a:lstStyle/>
            <a:p>
              <a:endParaRPr lang="en-US" sz="900"/>
            </a:p>
          </p:txBody>
        </p:sp>
        <p:sp>
          <p:nvSpPr>
            <p:cNvPr id="15" name="TextBox 15">
              <a:extLst>
                <a:ext uri="{FF2B5EF4-FFF2-40B4-BE49-F238E27FC236}">
                  <a16:creationId xmlns:a16="http://schemas.microsoft.com/office/drawing/2014/main" id="{5F1BEC25-D50F-FEFD-BAE0-5CEB3D8464A3}"/>
                </a:ext>
              </a:extLst>
            </p:cNvPr>
            <p:cNvSpPr txBox="1"/>
            <p:nvPr/>
          </p:nvSpPr>
          <p:spPr>
            <a:xfrm>
              <a:off x="0" y="-57150"/>
              <a:ext cx="12543" cy="1480613"/>
            </a:xfrm>
            <a:prstGeom prst="rect">
              <a:avLst/>
            </a:prstGeom>
          </p:spPr>
          <p:txBody>
            <a:bodyPr lIns="25400" tIns="25400" rIns="25400" bIns="25400" rtlCol="0" anchor="ctr"/>
            <a:lstStyle/>
            <a:p>
              <a:pPr algn="ctr">
                <a:lnSpc>
                  <a:spcPts val="1750"/>
                </a:lnSpc>
              </a:pPr>
              <a:endParaRPr sz="900"/>
            </a:p>
          </p:txBody>
        </p:sp>
      </p:grpSp>
      <p:sp>
        <p:nvSpPr>
          <p:cNvPr id="19" name="TextBox 18">
            <a:extLst>
              <a:ext uri="{FF2B5EF4-FFF2-40B4-BE49-F238E27FC236}">
                <a16:creationId xmlns:a16="http://schemas.microsoft.com/office/drawing/2014/main" id="{6E6CF9A3-8B26-ACDE-5506-2A412778BCD1}"/>
              </a:ext>
            </a:extLst>
          </p:cNvPr>
          <p:cNvSpPr txBox="1"/>
          <p:nvPr/>
        </p:nvSpPr>
        <p:spPr>
          <a:xfrm>
            <a:off x="457199" y="2538080"/>
            <a:ext cx="3893190" cy="2169825"/>
          </a:xfrm>
          <a:prstGeom prst="rect">
            <a:avLst/>
          </a:prstGeom>
          <a:noFill/>
        </p:spPr>
        <p:txBody>
          <a:bodyPr wrap="square" rtlCol="0">
            <a:spAutoFit/>
          </a:bodyPr>
          <a:lstStyle/>
          <a:p>
            <a:r>
              <a:rPr lang="en-CA" sz="1500" b="1" dirty="0">
                <a:latin typeface="American Typewriter" panose="02090604020004020304" pitchFamily="18" charset="77"/>
                <a:cs typeface="Times New Roman" panose="02020603050405020304" pitchFamily="18" charset="0"/>
              </a:rPr>
              <a:t>An intersectional critical approach </a:t>
            </a:r>
            <a:br>
              <a:rPr lang="en-CA" sz="1500" dirty="0">
                <a:latin typeface="American Typewriter" panose="02090604020004020304" pitchFamily="18" charset="77"/>
                <a:cs typeface="Times New Roman" panose="02020603050405020304" pitchFamily="18" charset="0"/>
              </a:rPr>
            </a:br>
            <a:br>
              <a:rPr lang="en-CA" sz="1500" dirty="0">
                <a:latin typeface="American Typewriter" panose="02090604020004020304" pitchFamily="18" charset="77"/>
                <a:cs typeface="Times New Roman" panose="02020603050405020304" pitchFamily="18" charset="0"/>
              </a:rPr>
            </a:br>
            <a:r>
              <a:rPr lang="en-CA" sz="1500" dirty="0">
                <a:latin typeface="American Typewriter" panose="02090604020004020304" pitchFamily="18" charset="77"/>
                <a:cs typeface="Times New Roman" panose="02020603050405020304" pitchFamily="18" charset="0"/>
              </a:rPr>
              <a:t>-  culture is a dynamic set of values,    </a:t>
            </a:r>
          </a:p>
          <a:p>
            <a:r>
              <a:rPr lang="en-CA" sz="1500" dirty="0">
                <a:latin typeface="American Typewriter" panose="02090604020004020304" pitchFamily="18" charset="77"/>
                <a:cs typeface="Times New Roman" panose="02020603050405020304" pitchFamily="18" charset="0"/>
              </a:rPr>
              <a:t>   beliefs, and practices that vary across  </a:t>
            </a:r>
          </a:p>
          <a:p>
            <a:r>
              <a:rPr lang="en-CA" sz="1500" dirty="0">
                <a:latin typeface="American Typewriter" panose="02090604020004020304" pitchFamily="18" charset="77"/>
                <a:cs typeface="Times New Roman" panose="02020603050405020304" pitchFamily="18" charset="0"/>
              </a:rPr>
              <a:t>   students’ social identities</a:t>
            </a:r>
            <a:br>
              <a:rPr lang="en-CA" sz="1500" dirty="0">
                <a:latin typeface="American Typewriter" panose="02090604020004020304" pitchFamily="18" charset="77"/>
                <a:cs typeface="Times New Roman" panose="02020603050405020304" pitchFamily="18" charset="0"/>
              </a:rPr>
            </a:br>
            <a:br>
              <a:rPr lang="en-CA" sz="1500" dirty="0">
                <a:latin typeface="American Typewriter" panose="02090604020004020304" pitchFamily="18" charset="77"/>
                <a:cs typeface="Times New Roman" panose="02020603050405020304" pitchFamily="18" charset="0"/>
              </a:rPr>
            </a:br>
            <a:r>
              <a:rPr lang="en-CA" sz="1500" dirty="0">
                <a:latin typeface="American Typewriter" panose="02090604020004020304" pitchFamily="18" charset="77"/>
                <a:cs typeface="Times New Roman" panose="02020603050405020304" pitchFamily="18" charset="0"/>
              </a:rPr>
              <a:t>-  related to race, gender, sexuality,</a:t>
            </a:r>
            <a:br>
              <a:rPr lang="en-CA" sz="1500" dirty="0">
                <a:latin typeface="American Typewriter" panose="02090604020004020304" pitchFamily="18" charset="77"/>
                <a:cs typeface="Times New Roman" panose="02020603050405020304" pitchFamily="18" charset="0"/>
              </a:rPr>
            </a:br>
            <a:r>
              <a:rPr lang="en-CA" sz="1500" dirty="0">
                <a:latin typeface="American Typewriter" panose="02090604020004020304" pitchFamily="18" charset="77"/>
                <a:cs typeface="Times New Roman" panose="02020603050405020304" pitchFamily="18" charset="0"/>
              </a:rPr>
              <a:t>   disability,  socioeconomic status,</a:t>
            </a:r>
          </a:p>
          <a:p>
            <a:r>
              <a:rPr lang="en-CA" sz="1500" dirty="0">
                <a:latin typeface="American Typewriter" panose="02090604020004020304" pitchFamily="18" charset="77"/>
                <a:cs typeface="Times New Roman" panose="02020603050405020304" pitchFamily="18" charset="0"/>
              </a:rPr>
              <a:t>   geographical  location, and time period</a:t>
            </a:r>
            <a:endParaRPr lang="en-US" sz="1500" dirty="0">
              <a:latin typeface="American Typewriter" panose="02090604020004020304" pitchFamily="18" charset="77"/>
            </a:endParaRPr>
          </a:p>
        </p:txBody>
      </p:sp>
      <p:sp>
        <p:nvSpPr>
          <p:cNvPr id="21" name="TextBox 20">
            <a:extLst>
              <a:ext uri="{FF2B5EF4-FFF2-40B4-BE49-F238E27FC236}">
                <a16:creationId xmlns:a16="http://schemas.microsoft.com/office/drawing/2014/main" id="{5DF515C6-614F-D629-4F78-2A8AFC393184}"/>
              </a:ext>
            </a:extLst>
          </p:cNvPr>
          <p:cNvSpPr txBox="1"/>
          <p:nvPr/>
        </p:nvSpPr>
        <p:spPr>
          <a:xfrm>
            <a:off x="4403635" y="2490839"/>
            <a:ext cx="5137037" cy="323165"/>
          </a:xfrm>
          <a:prstGeom prst="rect">
            <a:avLst/>
          </a:prstGeom>
          <a:noFill/>
        </p:spPr>
        <p:txBody>
          <a:bodyPr wrap="square">
            <a:spAutoFit/>
          </a:bodyPr>
          <a:lstStyle/>
          <a:p>
            <a:r>
              <a:rPr lang="en-US" sz="1500" b="1" dirty="0">
                <a:latin typeface="American Typewriter" panose="02090604020004020304" pitchFamily="18" charset="77"/>
              </a:rPr>
              <a:t>Sense of Belonging (Strayhorn, 2012, 2019)</a:t>
            </a:r>
          </a:p>
        </p:txBody>
      </p:sp>
      <p:sp>
        <p:nvSpPr>
          <p:cNvPr id="22" name="TextBox 21">
            <a:extLst>
              <a:ext uri="{FF2B5EF4-FFF2-40B4-BE49-F238E27FC236}">
                <a16:creationId xmlns:a16="http://schemas.microsoft.com/office/drawing/2014/main" id="{744509A7-1125-4E05-2266-1F3F7209A001}"/>
              </a:ext>
            </a:extLst>
          </p:cNvPr>
          <p:cNvSpPr txBox="1"/>
          <p:nvPr/>
        </p:nvSpPr>
        <p:spPr>
          <a:xfrm>
            <a:off x="4374202" y="2913981"/>
            <a:ext cx="4312599" cy="2569934"/>
          </a:xfrm>
          <a:prstGeom prst="rect">
            <a:avLst/>
          </a:prstGeom>
          <a:noFill/>
        </p:spPr>
        <p:txBody>
          <a:bodyPr wrap="square" rtlCol="0">
            <a:spAutoFit/>
          </a:bodyPr>
          <a:lstStyle/>
          <a:p>
            <a:pPr marL="285750"/>
            <a:r>
              <a:rPr lang="en-US" sz="1500" dirty="0">
                <a:latin typeface="American Typewriter" panose="02090604020004020304" pitchFamily="18" charset="77"/>
                <a:ea typeface="Calibri" panose="020F0502020204030204" pitchFamily="34" charset="0"/>
                <a:cs typeface="Times New Roman" panose="02020603050405020304" pitchFamily="18" charset="0"/>
              </a:rPr>
              <a:t>perceived social support on campus</a:t>
            </a:r>
          </a:p>
          <a:p>
            <a:pPr marL="285750"/>
            <a:endParaRPr lang="en-US" sz="1500" dirty="0">
              <a:latin typeface="American Typewriter" panose="02090604020004020304" pitchFamily="18" charset="77"/>
              <a:ea typeface="Calibri" panose="020F0502020204030204" pitchFamily="34" charset="0"/>
              <a:cs typeface="Times New Roman" panose="02020603050405020304" pitchFamily="18" charset="0"/>
            </a:endParaRPr>
          </a:p>
          <a:p>
            <a:pPr marL="285750"/>
            <a:r>
              <a:rPr lang="en-US" sz="1500" dirty="0">
                <a:latin typeface="American Typewriter" panose="02090604020004020304" pitchFamily="18" charset="77"/>
                <a:ea typeface="Calibri" panose="020F0502020204030204" pitchFamily="34" charset="0"/>
                <a:cs typeface="Times New Roman" panose="02020603050405020304" pitchFamily="18" charset="0"/>
              </a:rPr>
              <a:t>a feeling or sensation of connectedness, and the experience of mattering or feeling cared about, accepted, respected, valued by, and important to the campus community or others on campus such as faculty, staff, and peers</a:t>
            </a:r>
            <a:r>
              <a:rPr lang="en-US" sz="1500" i="1" dirty="0">
                <a:latin typeface="American Typewriter" panose="02090604020004020304" pitchFamily="18" charset="77"/>
                <a:ea typeface="Calibri" panose="020F0502020204030204" pitchFamily="34" charset="0"/>
                <a:cs typeface="Times New Roman" panose="02020603050405020304" pitchFamily="18" charset="0"/>
              </a:rPr>
              <a:t> </a:t>
            </a:r>
            <a:r>
              <a:rPr lang="en-US" sz="1500" dirty="0">
                <a:latin typeface="American Typewriter" panose="02090604020004020304" pitchFamily="18" charset="77"/>
                <a:ea typeface="Calibri" panose="020F0502020204030204" pitchFamily="34" charset="0"/>
                <a:cs typeface="Times New Roman" panose="02020603050405020304" pitchFamily="18" charset="0"/>
              </a:rPr>
              <a:t>(p.24)</a:t>
            </a:r>
          </a:p>
          <a:p>
            <a:pPr marL="514350" indent="-228600">
              <a:buFontTx/>
              <a:buChar char="-"/>
            </a:pPr>
            <a:endParaRPr lang="en-US" sz="1600" i="1" dirty="0">
              <a:latin typeface="Abadi MT Condensed Light" panose="020B0306030101010103" pitchFamily="34" charset="77"/>
            </a:endParaRPr>
          </a:p>
          <a:p>
            <a:pPr marL="285750"/>
            <a:endParaRPr lang="en-US" sz="1600" dirty="0">
              <a:latin typeface="Abadi MT Condensed Light" panose="020B0306030101010103" pitchFamily="34" charset="77"/>
              <a:ea typeface="Calibri" panose="020F0502020204030204" pitchFamily="34" charset="0"/>
              <a:cs typeface="Times New Roman" panose="02020603050405020304" pitchFamily="18" charset="0"/>
            </a:endParaRPr>
          </a:p>
          <a:p>
            <a:endParaRPr lang="en-US" sz="900" dirty="0"/>
          </a:p>
        </p:txBody>
      </p:sp>
      <p:pic>
        <p:nvPicPr>
          <p:cNvPr id="23" name="Picture 4" descr="The Power of Communities of Practice | by Autodesk University | Autodesk  University | Medium">
            <a:extLst>
              <a:ext uri="{FF2B5EF4-FFF2-40B4-BE49-F238E27FC236}">
                <a16:creationId xmlns:a16="http://schemas.microsoft.com/office/drawing/2014/main" id="{138705E8-D7C7-0A7B-2090-A1EFBEA4DE1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438713" y="5127215"/>
            <a:ext cx="1634023" cy="87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029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02A0A-6067-EF41-AA96-C52D4CAA8E3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8F73FE9-70F5-2843-AAF8-C8B46792B221}"/>
              </a:ext>
            </a:extLst>
          </p:cNvPr>
          <p:cNvPicPr>
            <a:picLocks noGrp="1" noChangeAspect="1"/>
          </p:cNvPicPr>
          <p:nvPr>
            <p:ph idx="1"/>
          </p:nvPr>
        </p:nvPicPr>
        <p:blipFill>
          <a:blip r:embed="rId2"/>
          <a:stretch>
            <a:fillRect/>
          </a:stretch>
        </p:blipFill>
        <p:spPr>
          <a:xfrm>
            <a:off x="230187" y="333478"/>
            <a:ext cx="8683626" cy="6504630"/>
          </a:xfrm>
        </p:spPr>
      </p:pic>
    </p:spTree>
    <p:extLst>
      <p:ext uri="{BB962C8B-B14F-4D97-AF65-F5344CB8AC3E}">
        <p14:creationId xmlns:p14="http://schemas.microsoft.com/office/powerpoint/2010/main" val="2457956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2" y="244158"/>
            <a:ext cx="7345362" cy="1339850"/>
          </a:xfrm>
        </p:spPr>
        <p:txBody>
          <a:bodyPr>
            <a:normAutofit/>
          </a:bodyPr>
          <a:lstStyle/>
          <a:p>
            <a:r>
              <a:rPr lang="en-US" sz="3600" dirty="0"/>
              <a:t>Creating a Safe Environment: </a:t>
            </a:r>
            <a:br>
              <a:rPr lang="en-US" sz="3600" dirty="0"/>
            </a:br>
            <a:r>
              <a:rPr lang="en-US" sz="3600" dirty="0"/>
              <a:t>An Emotional Literacy Charter</a:t>
            </a:r>
          </a:p>
        </p:txBody>
      </p:sp>
      <p:sp>
        <p:nvSpPr>
          <p:cNvPr id="3" name="Content Placeholder 2"/>
          <p:cNvSpPr>
            <a:spLocks noGrp="1"/>
          </p:cNvSpPr>
          <p:nvPr>
            <p:ph idx="1"/>
          </p:nvPr>
        </p:nvSpPr>
        <p:spPr/>
        <p:txBody>
          <a:bodyPr/>
          <a:lstStyle/>
          <a:p>
            <a:pPr marL="0" indent="0">
              <a:buNone/>
            </a:pPr>
            <a:r>
              <a:rPr lang="en-US" dirty="0"/>
              <a:t>Designed to foster a safe emotional climate</a:t>
            </a:r>
          </a:p>
          <a:p>
            <a:r>
              <a:rPr lang="en-US" dirty="0"/>
              <a:t>How do we want to feel as a community of learners?</a:t>
            </a:r>
          </a:p>
          <a:p>
            <a:r>
              <a:rPr lang="en-US" dirty="0"/>
              <a:t>What can we do to support these feelings?</a:t>
            </a:r>
          </a:p>
          <a:p>
            <a:r>
              <a:rPr lang="en-US" dirty="0"/>
              <a:t>How will we handle conflict or uncomfortable feelings?</a:t>
            </a:r>
          </a:p>
          <a:p>
            <a:endParaRPr lang="en-US" dirty="0"/>
          </a:p>
          <a:p>
            <a:pPr marL="0" indent="0" algn="r">
              <a:buNone/>
            </a:pPr>
            <a:r>
              <a:rPr lang="en-US" sz="1800" dirty="0"/>
              <a:t>(Yale Center for Emotional Intelligence)</a:t>
            </a:r>
          </a:p>
        </p:txBody>
      </p:sp>
    </p:spTree>
    <p:extLst>
      <p:ext uri="{BB962C8B-B14F-4D97-AF65-F5344CB8AC3E}">
        <p14:creationId xmlns:p14="http://schemas.microsoft.com/office/powerpoint/2010/main" val="209114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27384"/>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FFFFFF"/>
              </a:solidFill>
              <a:latin typeface="Calisto MT"/>
            </a:endParaRPr>
          </a:p>
        </p:txBody>
      </p:sp>
      <p:sp>
        <p:nvSpPr>
          <p:cNvPr id="108568" name="TextBox 1"/>
          <p:cNvSpPr txBox="1">
            <a:spLocks noChangeArrowheads="1"/>
          </p:cNvSpPr>
          <p:nvPr/>
        </p:nvSpPr>
        <p:spPr bwMode="auto">
          <a:xfrm>
            <a:off x="4914838" y="6356029"/>
            <a:ext cx="36407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sz="1800" dirty="0" err="1">
                <a:solidFill>
                  <a:srgbClr val="000000"/>
                </a:solidFill>
              </a:rPr>
              <a:t>Schnellert</a:t>
            </a:r>
            <a:r>
              <a:rPr lang="en-US" sz="1800" dirty="0">
                <a:solidFill>
                  <a:srgbClr val="000000"/>
                </a:solidFill>
              </a:rPr>
              <a:t>, Watson &amp; </a:t>
            </a:r>
            <a:r>
              <a:rPr lang="en-US" sz="1800" dirty="0" err="1">
                <a:solidFill>
                  <a:srgbClr val="000000"/>
                </a:solidFill>
              </a:rPr>
              <a:t>Widdess</a:t>
            </a:r>
            <a:r>
              <a:rPr lang="en-US" sz="1800" dirty="0">
                <a:solidFill>
                  <a:srgbClr val="000000"/>
                </a:solidFill>
              </a:rPr>
              <a:t>, 2015</a:t>
            </a:r>
          </a:p>
          <a:p>
            <a:pPr algn="r" defTabSz="914400" eaLnBrk="0" fontAlgn="base" hangingPunct="0">
              <a:spcBef>
                <a:spcPct val="0"/>
              </a:spcBef>
              <a:spcAft>
                <a:spcPct val="0"/>
              </a:spcAft>
            </a:pPr>
            <a:endParaRPr lang="en-US" sz="1800" dirty="0">
              <a:solidFill>
                <a:srgbClr val="000000"/>
              </a:solidFill>
            </a:endParaRPr>
          </a:p>
        </p:txBody>
      </p:sp>
      <p:grpSp>
        <p:nvGrpSpPr>
          <p:cNvPr id="3" name="Group 2"/>
          <p:cNvGrpSpPr>
            <a:grpSpLocks noChangeAspect="1"/>
          </p:cNvGrpSpPr>
          <p:nvPr/>
        </p:nvGrpSpPr>
        <p:grpSpPr>
          <a:xfrm>
            <a:off x="348593" y="84826"/>
            <a:ext cx="7994394" cy="6213762"/>
            <a:chOff x="224791" y="-66278"/>
            <a:chExt cx="8614409" cy="6695678"/>
          </a:xfrm>
        </p:grpSpPr>
        <p:sp>
          <p:nvSpPr>
            <p:cNvPr id="108545" name="Rectangle 12"/>
            <p:cNvSpPr>
              <a:spLocks noChangeArrowheads="1"/>
            </p:cNvSpPr>
            <p:nvPr/>
          </p:nvSpPr>
          <p:spPr bwMode="auto">
            <a:xfrm>
              <a:off x="304800" y="228600"/>
              <a:ext cx="8534400" cy="6400800"/>
            </a:xfrm>
            <a:prstGeom prst="rect">
              <a:avLst/>
            </a:prstGeom>
            <a:solidFill>
              <a:srgbClr val="DFDFDF"/>
            </a:solidFill>
            <a:ln w="38100">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8546" name="Rectangle 4"/>
            <p:cNvSpPr>
              <a:spLocks noChangeArrowheads="1"/>
            </p:cNvSpPr>
            <p:nvPr/>
          </p:nvSpPr>
          <p:spPr bwMode="auto">
            <a:xfrm>
              <a:off x="1091685" y="63103"/>
              <a:ext cx="1846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8547" name="AutoShape 15"/>
            <p:cNvSpPr>
              <a:spLocks noChangeArrowheads="1"/>
            </p:cNvSpPr>
            <p:nvPr/>
          </p:nvSpPr>
          <p:spPr bwMode="auto">
            <a:xfrm rot="1197990">
              <a:off x="2203774" y="-66278"/>
              <a:ext cx="5202393" cy="2762371"/>
            </a:xfrm>
            <a:prstGeom prst="irregularSeal2">
              <a:avLst/>
            </a:prstGeom>
            <a:solidFill>
              <a:schemeClr val="bg1"/>
            </a:solidFill>
            <a:ln w="38100">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8548" name="Text Box 16"/>
            <p:cNvSpPr txBox="1">
              <a:spLocks noChangeArrowheads="1"/>
            </p:cNvSpPr>
            <p:nvPr/>
          </p:nvSpPr>
          <p:spPr bwMode="auto">
            <a:xfrm>
              <a:off x="3035169" y="1065629"/>
              <a:ext cx="3096684" cy="630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1600" dirty="0">
                  <a:solidFill>
                    <a:srgbClr val="000000"/>
                  </a:solidFill>
                  <a:latin typeface="Optima ExtraBlack" charset="0"/>
                </a:rPr>
                <a:t>Human-centered pedagogies of belonging</a:t>
              </a:r>
              <a:endParaRPr lang="en-US" sz="1600" dirty="0">
                <a:solidFill>
                  <a:srgbClr val="000000"/>
                </a:solidFill>
                <a:latin typeface="Skia" charset="0"/>
              </a:endParaRPr>
            </a:p>
          </p:txBody>
        </p:sp>
        <p:sp>
          <p:nvSpPr>
            <p:cNvPr id="108549" name="Rectangle 19"/>
            <p:cNvSpPr>
              <a:spLocks noChangeArrowheads="1"/>
            </p:cNvSpPr>
            <p:nvPr/>
          </p:nvSpPr>
          <p:spPr bwMode="auto">
            <a:xfrm>
              <a:off x="567211" y="5853674"/>
              <a:ext cx="2551934" cy="571500"/>
            </a:xfrm>
            <a:prstGeom prst="rect">
              <a:avLst/>
            </a:prstGeom>
            <a:solidFill>
              <a:schemeClr val="bg1"/>
            </a:solidFill>
            <a:ln w="2857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Circles practices</a:t>
              </a:r>
            </a:p>
          </p:txBody>
        </p:sp>
        <p:cxnSp>
          <p:nvCxnSpPr>
            <p:cNvPr id="108550" name="AutoShape 23"/>
            <p:cNvCxnSpPr>
              <a:cxnSpLocks noChangeShapeType="1"/>
            </p:cNvCxnSpPr>
            <p:nvPr/>
          </p:nvCxnSpPr>
          <p:spPr bwMode="auto">
            <a:xfrm>
              <a:off x="4637593" y="2348343"/>
              <a:ext cx="1880100" cy="319527"/>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08551" name="AutoShape 26"/>
            <p:cNvCxnSpPr>
              <a:cxnSpLocks noChangeShapeType="1"/>
              <a:stCxn id="108547" idx="2"/>
              <a:endCxn id="108570" idx="3"/>
            </p:cNvCxnSpPr>
            <p:nvPr/>
          </p:nvCxnSpPr>
          <p:spPr bwMode="auto">
            <a:xfrm flipH="1">
              <a:off x="2199220" y="2348343"/>
              <a:ext cx="2438373" cy="1160341"/>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08552" name="AutoShape 27"/>
            <p:cNvCxnSpPr>
              <a:cxnSpLocks noChangeShapeType="1"/>
              <a:stCxn id="108547" idx="2"/>
              <a:endCxn id="108566" idx="0"/>
            </p:cNvCxnSpPr>
            <p:nvPr/>
          </p:nvCxnSpPr>
          <p:spPr bwMode="auto">
            <a:xfrm>
              <a:off x="4637594" y="2348342"/>
              <a:ext cx="2478841" cy="681907"/>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08553" name="AutoShape 29"/>
            <p:cNvCxnSpPr>
              <a:cxnSpLocks noChangeShapeType="1"/>
            </p:cNvCxnSpPr>
            <p:nvPr/>
          </p:nvCxnSpPr>
          <p:spPr bwMode="auto">
            <a:xfrm flipH="1" flipV="1">
              <a:off x="2270472" y="2191404"/>
              <a:ext cx="2313039" cy="215933"/>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08554" name="AutoShape 30"/>
            <p:cNvCxnSpPr>
              <a:cxnSpLocks noChangeShapeType="1"/>
              <a:stCxn id="108547" idx="2"/>
              <a:endCxn id="108549" idx="0"/>
            </p:cNvCxnSpPr>
            <p:nvPr/>
          </p:nvCxnSpPr>
          <p:spPr bwMode="auto">
            <a:xfrm flipH="1">
              <a:off x="1843179" y="2348342"/>
              <a:ext cx="2794415" cy="3505331"/>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sp>
          <p:nvSpPr>
            <p:cNvPr id="108555" name="Rectangle 5"/>
            <p:cNvSpPr>
              <a:spLocks noChangeArrowheads="1"/>
            </p:cNvSpPr>
            <p:nvPr/>
          </p:nvSpPr>
          <p:spPr bwMode="auto">
            <a:xfrm>
              <a:off x="381245" y="2189867"/>
              <a:ext cx="2767693" cy="803672"/>
            </a:xfrm>
            <a:prstGeom prst="rect">
              <a:avLst/>
            </a:prstGeom>
            <a:solidFill>
              <a:schemeClr val="bg1"/>
            </a:solidFill>
            <a:ln w="2857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 Open-ended learning </a:t>
              </a:r>
            </a:p>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strategies/sequences</a:t>
              </a:r>
            </a:p>
          </p:txBody>
        </p:sp>
        <p:cxnSp>
          <p:nvCxnSpPr>
            <p:cNvPr id="108556" name="AutoShape 31"/>
            <p:cNvCxnSpPr>
              <a:cxnSpLocks noChangeShapeType="1"/>
              <a:stCxn id="108547" idx="2"/>
              <a:endCxn id="108567" idx="0"/>
            </p:cNvCxnSpPr>
            <p:nvPr/>
          </p:nvCxnSpPr>
          <p:spPr bwMode="auto">
            <a:xfrm>
              <a:off x="4637594" y="2348342"/>
              <a:ext cx="1649369" cy="2377249"/>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sp>
          <p:nvSpPr>
            <p:cNvPr id="108557" name="Rectangle 21"/>
            <p:cNvSpPr>
              <a:spLocks noChangeArrowheads="1"/>
            </p:cNvSpPr>
            <p:nvPr/>
          </p:nvSpPr>
          <p:spPr bwMode="auto">
            <a:xfrm>
              <a:off x="6513325" y="1930602"/>
              <a:ext cx="2275861" cy="890586"/>
            </a:xfrm>
            <a:prstGeom prst="rect">
              <a:avLst/>
            </a:prstGeom>
            <a:solidFill>
              <a:schemeClr val="bg1"/>
            </a:solidFill>
            <a:ln w="2857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 Service learning/</a:t>
              </a:r>
            </a:p>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Peer tutoring</a:t>
              </a:r>
            </a:p>
          </p:txBody>
        </p:sp>
        <p:sp>
          <p:nvSpPr>
            <p:cNvPr id="108558" name="Rectangle 17"/>
            <p:cNvSpPr>
              <a:spLocks noChangeArrowheads="1"/>
            </p:cNvSpPr>
            <p:nvPr/>
          </p:nvSpPr>
          <p:spPr bwMode="auto">
            <a:xfrm>
              <a:off x="347135" y="4154091"/>
              <a:ext cx="2992089" cy="571500"/>
            </a:xfrm>
            <a:prstGeom prst="rect">
              <a:avLst/>
            </a:prstGeom>
            <a:solidFill>
              <a:schemeClr val="bg1"/>
            </a:solidFill>
            <a:ln w="2857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 Social emotional learning</a:t>
              </a:r>
            </a:p>
          </p:txBody>
        </p:sp>
        <p:pic>
          <p:nvPicPr>
            <p:cNvPr id="108559" name="Picture 32" descr="BS00808A.gif                                                   0007E909Macintosh HD                   B67510B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1701" y="4678253"/>
              <a:ext cx="946700" cy="1053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60"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1786" y="900171"/>
              <a:ext cx="1540933" cy="711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61"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9398" y="3771900"/>
              <a:ext cx="946601" cy="622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62"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791" y="4597653"/>
              <a:ext cx="1663700" cy="86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63"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134" y="1106091"/>
              <a:ext cx="673100" cy="1146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64" name="Rectangle 19"/>
            <p:cNvSpPr>
              <a:spLocks noChangeArrowheads="1"/>
            </p:cNvSpPr>
            <p:nvPr/>
          </p:nvSpPr>
          <p:spPr bwMode="auto">
            <a:xfrm>
              <a:off x="5577642" y="5546848"/>
              <a:ext cx="3208974" cy="808434"/>
            </a:xfrm>
            <a:prstGeom prst="rect">
              <a:avLst/>
            </a:prstGeom>
            <a:solidFill>
              <a:schemeClr val="bg1"/>
            </a:solidFill>
            <a:ln w="2857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200" dirty="0">
                  <a:solidFill>
                    <a:srgbClr val="000000"/>
                  </a:solidFill>
                  <a:latin typeface="Marker Felt" charset="0"/>
                  <a:ea typeface="ＭＳ Ｐゴシック" charset="0"/>
                  <a:cs typeface="ＭＳ Ｐゴシック" charset="0"/>
                </a:rPr>
                <a:t>Formative assessment</a:t>
              </a:r>
            </a:p>
          </p:txBody>
        </p:sp>
        <p:cxnSp>
          <p:nvCxnSpPr>
            <p:cNvPr id="108565" name="AutoShape 30"/>
            <p:cNvCxnSpPr>
              <a:cxnSpLocks noChangeShapeType="1"/>
            </p:cNvCxnSpPr>
            <p:nvPr/>
          </p:nvCxnSpPr>
          <p:spPr bwMode="auto">
            <a:xfrm>
              <a:off x="4476751" y="2187178"/>
              <a:ext cx="3456516" cy="3348038"/>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sp>
          <p:nvSpPr>
            <p:cNvPr id="108566" name="Rectangle 20"/>
            <p:cNvSpPr>
              <a:spLocks noChangeArrowheads="1"/>
            </p:cNvSpPr>
            <p:nvPr/>
          </p:nvSpPr>
          <p:spPr bwMode="auto">
            <a:xfrm>
              <a:off x="5505851" y="3030249"/>
              <a:ext cx="3221167" cy="875275"/>
            </a:xfrm>
            <a:prstGeom prst="rect">
              <a:avLst/>
            </a:prstGeom>
            <a:solidFill>
              <a:schemeClr val="bg1"/>
            </a:solidFill>
            <a:ln w="2857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PBL/Inquiry learning/ </a:t>
              </a:r>
            </a:p>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Design thinking</a:t>
              </a:r>
            </a:p>
          </p:txBody>
        </p:sp>
        <p:sp>
          <p:nvSpPr>
            <p:cNvPr id="108567" name="Rectangle 18"/>
            <p:cNvSpPr>
              <a:spLocks noChangeArrowheads="1"/>
            </p:cNvSpPr>
            <p:nvPr/>
          </p:nvSpPr>
          <p:spPr bwMode="auto">
            <a:xfrm>
              <a:off x="3846907" y="4725591"/>
              <a:ext cx="4880112" cy="523916"/>
            </a:xfrm>
            <a:prstGeom prst="rect">
              <a:avLst/>
            </a:prstGeom>
            <a:solidFill>
              <a:schemeClr val="bg1"/>
            </a:solidFill>
            <a:ln w="28575">
              <a:solidFill>
                <a:schemeClr val="tx1"/>
              </a:solidFill>
              <a:miter lim="800000"/>
              <a:headEnd/>
              <a:tailEnd/>
            </a:ln>
          </p:spPr>
          <p:txBody>
            <a:bodyPr wrap="none" anchor="ctr"/>
            <a:lstStyle/>
            <a:p>
              <a:pPr algn="ctr" defTabSz="914400" eaLnBrk="0" fontAlgn="base" hangingPunct="0">
                <a:spcBef>
                  <a:spcPct val="0"/>
                </a:spcBef>
                <a:spcAft>
                  <a:spcPct val="0"/>
                </a:spcAft>
              </a:pPr>
              <a:r>
                <a:rPr lang="en-US" dirty="0">
                  <a:solidFill>
                    <a:srgbClr val="000000"/>
                  </a:solidFill>
                  <a:latin typeface="Marker Felt" charset="0"/>
                  <a:ea typeface="ＭＳ Ｐゴシック" charset="0"/>
                  <a:cs typeface="ＭＳ Ｐゴシック" charset="0"/>
                </a:rPr>
                <a:t> Hands-on learning, models, and manipulatives</a:t>
              </a:r>
            </a:p>
          </p:txBody>
        </p:sp>
        <p:cxnSp>
          <p:nvCxnSpPr>
            <p:cNvPr id="108569" name="AutoShape 29"/>
            <p:cNvCxnSpPr>
              <a:cxnSpLocks noChangeShapeType="1"/>
              <a:stCxn id="108547" idx="2"/>
            </p:cNvCxnSpPr>
            <p:nvPr/>
          </p:nvCxnSpPr>
          <p:spPr bwMode="auto">
            <a:xfrm flipH="1">
              <a:off x="3647203" y="2348342"/>
              <a:ext cx="990391" cy="3358997"/>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sp>
          <p:nvSpPr>
            <p:cNvPr id="108570" name="Rectangle 5"/>
            <p:cNvSpPr>
              <a:spLocks noChangeArrowheads="1"/>
            </p:cNvSpPr>
            <p:nvPr/>
          </p:nvSpPr>
          <p:spPr bwMode="auto">
            <a:xfrm>
              <a:off x="347135" y="3147329"/>
              <a:ext cx="1852084" cy="722710"/>
            </a:xfrm>
            <a:prstGeom prst="rect">
              <a:avLst/>
            </a:prstGeom>
            <a:solidFill>
              <a:schemeClr val="bg1"/>
            </a:solidFill>
            <a:ln w="2857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 Cooperative </a:t>
              </a:r>
            </a:p>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learning</a:t>
              </a:r>
            </a:p>
          </p:txBody>
        </p:sp>
        <p:sp>
          <p:nvSpPr>
            <p:cNvPr id="108571" name="Rectangle 18"/>
            <p:cNvSpPr>
              <a:spLocks noChangeArrowheads="1"/>
            </p:cNvSpPr>
            <p:nvPr/>
          </p:nvSpPr>
          <p:spPr bwMode="auto">
            <a:xfrm>
              <a:off x="3426992" y="5577112"/>
              <a:ext cx="2012705" cy="814056"/>
            </a:xfrm>
            <a:prstGeom prst="rect">
              <a:avLst/>
            </a:prstGeom>
            <a:solidFill>
              <a:schemeClr val="bg1"/>
            </a:solidFill>
            <a:ln w="2857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 Universal Design </a:t>
              </a:r>
            </a:p>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for Learning</a:t>
              </a:r>
            </a:p>
          </p:txBody>
        </p:sp>
      </p:grpSp>
      <p:cxnSp>
        <p:nvCxnSpPr>
          <p:cNvPr id="38" name="AutoShape 26"/>
          <p:cNvCxnSpPr>
            <a:cxnSpLocks noChangeShapeType="1"/>
            <a:stCxn id="108547" idx="2"/>
          </p:cNvCxnSpPr>
          <p:nvPr/>
        </p:nvCxnSpPr>
        <p:spPr bwMode="auto">
          <a:xfrm flipH="1">
            <a:off x="2415388" y="2325656"/>
            <a:ext cx="2028400" cy="1693434"/>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sp>
        <p:nvSpPr>
          <p:cNvPr id="49" name="Rectangle 18"/>
          <p:cNvSpPr>
            <a:spLocks noChangeArrowheads="1"/>
          </p:cNvSpPr>
          <p:nvPr/>
        </p:nvSpPr>
        <p:spPr bwMode="auto">
          <a:xfrm>
            <a:off x="4443786" y="3881616"/>
            <a:ext cx="2643579" cy="524645"/>
          </a:xfrm>
          <a:prstGeom prst="rect">
            <a:avLst/>
          </a:prstGeom>
          <a:solidFill>
            <a:schemeClr val="bg1"/>
          </a:solidFill>
          <a:ln w="28575">
            <a:solidFill>
              <a:schemeClr val="tx1"/>
            </a:solidFill>
            <a:miter lim="800000"/>
            <a:headEnd/>
            <a:tailEnd/>
          </a:ln>
        </p:spPr>
        <p:txBody>
          <a:bodyPr wrap="none" anchor="ctr"/>
          <a:lstStyle/>
          <a:p>
            <a:pPr algn="ctr" defTabSz="914400" eaLnBrk="0" fontAlgn="base" hangingPunct="0">
              <a:spcBef>
                <a:spcPct val="0"/>
              </a:spcBef>
              <a:spcAft>
                <a:spcPct val="0"/>
              </a:spcAft>
            </a:pPr>
            <a:r>
              <a:rPr lang="en-US" sz="2000" dirty="0">
                <a:solidFill>
                  <a:srgbClr val="000000"/>
                </a:solidFill>
                <a:latin typeface="Marker Felt" charset="0"/>
                <a:ea typeface="ＭＳ Ｐゴシック" charset="0"/>
                <a:cs typeface="ＭＳ Ｐゴシック" charset="0"/>
              </a:rPr>
              <a:t> Self-regulated learning</a:t>
            </a:r>
          </a:p>
        </p:txBody>
      </p:sp>
      <p:cxnSp>
        <p:nvCxnSpPr>
          <p:cNvPr id="52" name="AutoShape 27"/>
          <p:cNvCxnSpPr>
            <a:cxnSpLocks noChangeShapeType="1"/>
            <a:stCxn id="108547" idx="2"/>
          </p:cNvCxnSpPr>
          <p:nvPr/>
        </p:nvCxnSpPr>
        <p:spPr bwMode="auto">
          <a:xfrm>
            <a:off x="4443788" y="2325656"/>
            <a:ext cx="713146" cy="1545228"/>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556653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ook with a tree on it&#10;&#10;AI-generated content may be incorrect.">
            <a:extLst>
              <a:ext uri="{FF2B5EF4-FFF2-40B4-BE49-F238E27FC236}">
                <a16:creationId xmlns:a16="http://schemas.microsoft.com/office/drawing/2014/main" id="{511867D9-30D8-D29C-6DD1-4E762AA5FA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7609" y="464549"/>
            <a:ext cx="5113146" cy="6147266"/>
          </a:xfrm>
        </p:spPr>
      </p:pic>
    </p:spTree>
    <p:extLst>
      <p:ext uri="{BB962C8B-B14F-4D97-AF65-F5344CB8AC3E}">
        <p14:creationId xmlns:p14="http://schemas.microsoft.com/office/powerpoint/2010/main" val="1996048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195D-47D4-7F9D-2F8B-FBA6F0C00A8F}"/>
              </a:ext>
            </a:extLst>
          </p:cNvPr>
          <p:cNvSpPr>
            <a:spLocks noGrp="1"/>
          </p:cNvSpPr>
          <p:nvPr>
            <p:ph type="title"/>
          </p:nvPr>
        </p:nvSpPr>
        <p:spPr>
          <a:xfrm>
            <a:off x="0" y="923663"/>
            <a:ext cx="4164594" cy="5399561"/>
          </a:xfrm>
        </p:spPr>
        <p:txBody>
          <a:bodyPr anchor="b">
            <a:noAutofit/>
          </a:bodyPr>
          <a:lstStyle/>
          <a:p>
            <a:br>
              <a:rPr lang="en-US" sz="2400" dirty="0"/>
            </a:br>
            <a:br>
              <a:rPr lang="en-US" sz="2400" dirty="0"/>
            </a:br>
            <a:r>
              <a:rPr lang="en-US" sz="2400" dirty="0"/>
              <a:t>- community circles</a:t>
            </a:r>
            <a:br>
              <a:rPr lang="en-US" sz="2400" dirty="0"/>
            </a:br>
            <a:br>
              <a:rPr lang="en-US" sz="2400" dirty="0"/>
            </a:br>
            <a:r>
              <a:rPr lang="en-US" sz="2400" dirty="0"/>
              <a:t>- restorative circles</a:t>
            </a:r>
            <a:br>
              <a:rPr lang="en-US" sz="2400" dirty="0"/>
            </a:br>
            <a:br>
              <a:rPr lang="en-US" sz="2400" dirty="0"/>
            </a:br>
            <a:r>
              <a:rPr lang="en-US" sz="2400" dirty="0"/>
              <a:t>- listening circles</a:t>
            </a:r>
            <a:br>
              <a:rPr lang="en-US" sz="2400" dirty="0"/>
            </a:br>
            <a:br>
              <a:rPr lang="en-US" sz="2400" dirty="0"/>
            </a:br>
            <a:r>
              <a:rPr lang="en-US" sz="2400" dirty="0"/>
              <a:t>-intergenerational  </a:t>
            </a:r>
            <a:br>
              <a:rPr lang="en-US" sz="2400" dirty="0"/>
            </a:br>
            <a:r>
              <a:rPr lang="en-US" sz="2400" dirty="0"/>
              <a:t>  circles</a:t>
            </a:r>
            <a:br>
              <a:rPr lang="en-US" sz="2400" dirty="0"/>
            </a:br>
            <a:br>
              <a:rPr lang="en-US" sz="2400" dirty="0"/>
            </a:br>
            <a:r>
              <a:rPr lang="en-US" sz="2400" dirty="0"/>
              <a:t>- content circles</a:t>
            </a:r>
            <a:br>
              <a:rPr lang="en-US" sz="2400" dirty="0"/>
            </a:br>
            <a:br>
              <a:rPr lang="en-US" sz="2400" dirty="0"/>
            </a:br>
            <a:endParaRPr lang="en-US" sz="2400" dirty="0"/>
          </a:p>
        </p:txBody>
      </p:sp>
      <p:pic>
        <p:nvPicPr>
          <p:cNvPr id="4098" name="Picture 2" descr="Top view of tree rings on a trunk">
            <a:extLst>
              <a:ext uri="{FF2B5EF4-FFF2-40B4-BE49-F238E27FC236}">
                <a16:creationId xmlns:a16="http://schemas.microsoft.com/office/drawing/2014/main" id="{B9988227-5A08-BD4E-16A0-D00948416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335" r="15712" b="-1"/>
          <a:stretch>
            <a:fillRect/>
          </a:stretch>
        </p:blipFill>
        <p:spPr bwMode="auto">
          <a:xfrm>
            <a:off x="3983777" y="857258"/>
            <a:ext cx="5159089" cy="51435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Content Placeholder 4" descr="A page of a book&#10;&#10;AI-generated content may be incorrect.">
            <a:extLst>
              <a:ext uri="{FF2B5EF4-FFF2-40B4-BE49-F238E27FC236}">
                <a16:creationId xmlns:a16="http://schemas.microsoft.com/office/drawing/2014/main" id="{9E97F4CF-878E-ED03-0252-9F614ACD08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280278" y="1885950"/>
            <a:ext cx="5010673" cy="3086100"/>
          </a:xfrm>
        </p:spPr>
      </p:pic>
      <p:sp>
        <p:nvSpPr>
          <p:cNvPr id="6" name="TextBox 5">
            <a:extLst>
              <a:ext uri="{FF2B5EF4-FFF2-40B4-BE49-F238E27FC236}">
                <a16:creationId xmlns:a16="http://schemas.microsoft.com/office/drawing/2014/main" id="{AEFEDB9B-3760-41A1-3D8E-EF9FFA7EA52C}"/>
              </a:ext>
            </a:extLst>
          </p:cNvPr>
          <p:cNvSpPr txBox="1"/>
          <p:nvPr/>
        </p:nvSpPr>
        <p:spPr>
          <a:xfrm>
            <a:off x="492293" y="303260"/>
            <a:ext cx="3028393" cy="553998"/>
          </a:xfrm>
          <a:prstGeom prst="rect">
            <a:avLst/>
          </a:prstGeom>
          <a:noFill/>
        </p:spPr>
        <p:txBody>
          <a:bodyPr wrap="none" rtlCol="0">
            <a:spAutoFit/>
          </a:bodyPr>
          <a:lstStyle/>
          <a:p>
            <a:r>
              <a:rPr lang="en-US" sz="3000" b="1" dirty="0"/>
              <a:t>Types of circles</a:t>
            </a:r>
          </a:p>
        </p:txBody>
      </p:sp>
    </p:spTree>
    <p:extLst>
      <p:ext uri="{BB962C8B-B14F-4D97-AF65-F5344CB8AC3E}">
        <p14:creationId xmlns:p14="http://schemas.microsoft.com/office/powerpoint/2010/main" val="1937831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45A1-7DBC-27EC-3394-B38FCAAF26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20EC719-361B-F17C-DE99-89557DCACC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759117"/>
            <a:ext cx="3001618" cy="5241633"/>
          </a:xfrm>
        </p:spPr>
      </p:pic>
      <p:pic>
        <p:nvPicPr>
          <p:cNvPr id="7" name="Picture 6" descr="A page of a book&#10;&#10;AI-generated content may be incorrect.">
            <a:extLst>
              <a:ext uri="{FF2B5EF4-FFF2-40B4-BE49-F238E27FC236}">
                <a16:creationId xmlns:a16="http://schemas.microsoft.com/office/drawing/2014/main" id="{D4FFBFCF-0103-09B6-CC06-B365F804B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043" y="857250"/>
            <a:ext cx="2772383" cy="5143500"/>
          </a:xfrm>
          <a:prstGeom prst="rect">
            <a:avLst/>
          </a:prstGeom>
        </p:spPr>
      </p:pic>
    </p:spTree>
    <p:extLst>
      <p:ext uri="{BB962C8B-B14F-4D97-AF65-F5344CB8AC3E}">
        <p14:creationId xmlns:p14="http://schemas.microsoft.com/office/powerpoint/2010/main" val="37454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phical user interface, website&#10;&#10;Description automatically generated">
            <a:extLst>
              <a:ext uri="{FF2B5EF4-FFF2-40B4-BE49-F238E27FC236}">
                <a16:creationId xmlns:a16="http://schemas.microsoft.com/office/drawing/2014/main" id="{1E850C91-FD40-393D-8D7F-4315F76E14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9"/>
          <a:stretch>
            <a:fillRect/>
          </a:stretch>
        </p:blipFill>
        <p:spPr bwMode="auto">
          <a:xfrm>
            <a:off x="608847" y="1200150"/>
            <a:ext cx="7926307"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17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icture containing text&#10;&#10;Description automatically generated">
            <a:extLst>
              <a:ext uri="{FF2B5EF4-FFF2-40B4-BE49-F238E27FC236}">
                <a16:creationId xmlns:a16="http://schemas.microsoft.com/office/drawing/2014/main" id="{E9EF9171-A301-B8A2-D89F-D66CC63EC4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598" y="1200150"/>
            <a:ext cx="7924804"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402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7950" y="577850"/>
            <a:ext cx="9036050" cy="863600"/>
          </a:xfrm>
        </p:spPr>
        <p:txBody>
          <a:bodyPr>
            <a:noAutofit/>
          </a:bodyPr>
          <a:lstStyle/>
          <a:p>
            <a:pPr eaLnBrk="1" hangingPunct="1">
              <a:defRPr/>
            </a:pPr>
            <a:r>
              <a:rPr lang="en-US" sz="4000" dirty="0">
                <a:latin typeface="Arial (headings)"/>
                <a:ea typeface="ＭＳ Ｐゴシック" charset="0"/>
                <a:cs typeface="Arial (headings)"/>
              </a:rPr>
              <a:t>What is Self-Regulated Learning?</a:t>
            </a:r>
          </a:p>
        </p:txBody>
      </p:sp>
      <p:sp>
        <p:nvSpPr>
          <p:cNvPr id="57347" name="Rectangle 3"/>
          <p:cNvSpPr>
            <a:spLocks noGrp="1" noChangeArrowheads="1"/>
          </p:cNvSpPr>
          <p:nvPr>
            <p:ph idx="1"/>
          </p:nvPr>
        </p:nvSpPr>
        <p:spPr>
          <a:xfrm>
            <a:off x="323853" y="1851028"/>
            <a:ext cx="8569325" cy="3095625"/>
          </a:xfrm>
        </p:spPr>
        <p:txBody>
          <a:bodyPr>
            <a:noAutofit/>
          </a:bodyPr>
          <a:lstStyle/>
          <a:p>
            <a:pPr marL="0" indent="0">
              <a:spcBef>
                <a:spcPts val="2400"/>
              </a:spcBef>
              <a:buNone/>
            </a:pPr>
            <a:r>
              <a:rPr lang="en-US" dirty="0"/>
              <a:t>Lifelong learners are </a:t>
            </a:r>
            <a:r>
              <a:rPr lang="en-US" i="1" dirty="0"/>
              <a:t>self-regulating </a:t>
            </a:r>
            <a:r>
              <a:rPr lang="en-US" dirty="0"/>
              <a:t>learners (alone &amp; with others!)</a:t>
            </a:r>
          </a:p>
          <a:p>
            <a:pPr marL="0" indent="0">
              <a:spcBef>
                <a:spcPts val="2400"/>
              </a:spcBef>
              <a:buNone/>
            </a:pPr>
            <a:r>
              <a:rPr lang="en-US" dirty="0"/>
              <a:t>Self-regulating learners know how to control their </a:t>
            </a:r>
            <a:r>
              <a:rPr lang="en-US" i="1" dirty="0"/>
              <a:t>thoughts</a:t>
            </a:r>
            <a:r>
              <a:rPr lang="en-US" dirty="0"/>
              <a:t>, </a:t>
            </a:r>
            <a:r>
              <a:rPr lang="en-US" i="1" dirty="0"/>
              <a:t>feelings</a:t>
            </a:r>
            <a:r>
              <a:rPr lang="en-US" dirty="0"/>
              <a:t>, and </a:t>
            </a:r>
            <a:r>
              <a:rPr lang="en-US" i="1" dirty="0"/>
              <a:t>actions</a:t>
            </a:r>
            <a:r>
              <a:rPr lang="en-US" dirty="0"/>
              <a:t> to achieve personal goals and respond to environmental demands (Zimmerman, 2008)</a:t>
            </a:r>
          </a:p>
          <a:p>
            <a:pPr marL="0" indent="0">
              <a:spcBef>
                <a:spcPts val="2400"/>
              </a:spcBef>
              <a:buNone/>
              <a:defRPr/>
            </a:pPr>
            <a:r>
              <a:rPr lang="en-US" dirty="0"/>
              <a:t>Self-regulation describes "active," strategic learning</a:t>
            </a:r>
          </a:p>
          <a:p>
            <a:pPr marL="0" indent="0">
              <a:buNone/>
              <a:defRPr/>
            </a:pPr>
            <a:endParaRPr lang="en-US" dirty="0"/>
          </a:p>
        </p:txBody>
      </p:sp>
      <p:sp>
        <p:nvSpPr>
          <p:cNvPr id="4" name="Rectangle 3"/>
          <p:cNvSpPr txBox="1">
            <a:spLocks noChangeArrowheads="1"/>
          </p:cNvSpPr>
          <p:nvPr/>
        </p:nvSpPr>
        <p:spPr bwMode="auto">
          <a:xfrm>
            <a:off x="323852" y="4538663"/>
            <a:ext cx="5213351" cy="17287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95" tIns="45699" rIns="91395" bIns="45699"/>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a:lstStyle>
          <a:p>
            <a:pPr marL="0" indent="0" defTabSz="913962" eaLnBrk="0" hangingPunct="0">
              <a:spcBef>
                <a:spcPct val="80000"/>
              </a:spcBef>
              <a:buNone/>
              <a:defRPr/>
            </a:pPr>
            <a:r>
              <a:rPr lang="en-US" sz="2400" dirty="0">
                <a:solidFill>
                  <a:schemeClr val="tx1">
                    <a:lumMod val="75000"/>
                    <a:lumOff val="25000"/>
                  </a:schemeClr>
                </a:solidFill>
                <a:latin typeface="Calisto MT"/>
                <a:ea typeface="ＭＳ Ｐゴシック" charset="0"/>
                <a:cs typeface="Calisto MT"/>
              </a:rPr>
              <a:t>Individuals can take, and feel in control, over learning by deliberately and reflectively </a:t>
            </a:r>
            <a:r>
              <a:rPr lang="ja-JP" altLang="en-US" sz="2400" dirty="0">
                <a:solidFill>
                  <a:schemeClr val="tx1">
                    <a:lumMod val="75000"/>
                    <a:lumOff val="25000"/>
                  </a:schemeClr>
                </a:solidFill>
                <a:latin typeface="Calisto MT"/>
                <a:ea typeface="ＭＳ Ｐゴシック" charset="0"/>
                <a:cs typeface="Calisto MT"/>
              </a:rPr>
              <a:t>“</a:t>
            </a:r>
            <a:r>
              <a:rPr lang="en-US" sz="2400" dirty="0">
                <a:solidFill>
                  <a:schemeClr val="tx1">
                    <a:lumMod val="75000"/>
                    <a:lumOff val="25000"/>
                  </a:schemeClr>
                </a:solidFill>
                <a:latin typeface="Calisto MT"/>
                <a:ea typeface="ＭＳ Ｐゴシック" charset="0"/>
                <a:cs typeface="Calisto MT"/>
              </a:rPr>
              <a:t>self-regulating</a:t>
            </a:r>
            <a:r>
              <a:rPr lang="ja-JP" altLang="en-US" sz="2400" dirty="0">
                <a:solidFill>
                  <a:schemeClr val="tx1">
                    <a:lumMod val="75000"/>
                    <a:lumOff val="25000"/>
                  </a:schemeClr>
                </a:solidFill>
                <a:latin typeface="Calisto MT"/>
                <a:ea typeface="ＭＳ Ｐゴシック" charset="0"/>
                <a:cs typeface="Calisto MT"/>
              </a:rPr>
              <a:t>”</a:t>
            </a:r>
            <a:r>
              <a:rPr lang="en-US" sz="2400" dirty="0">
                <a:solidFill>
                  <a:schemeClr val="tx1">
                    <a:lumMod val="75000"/>
                    <a:lumOff val="25000"/>
                  </a:schemeClr>
                </a:solidFill>
                <a:latin typeface="Calisto MT"/>
                <a:ea typeface="ＭＳ Ｐゴシック" charset="0"/>
                <a:cs typeface="Calisto MT"/>
              </a:rPr>
              <a:t> their engagement in activities</a:t>
            </a:r>
          </a:p>
        </p:txBody>
      </p:sp>
      <p:pic>
        <p:nvPicPr>
          <p:cNvPr id="2" name="Picture 1"/>
          <p:cNvPicPr>
            <a:picLocks noChangeAspect="1"/>
          </p:cNvPicPr>
          <p:nvPr/>
        </p:nvPicPr>
        <p:blipFill rotWithShape="1">
          <a:blip r:embed="rId3"/>
          <a:srcRect l="8250" t="15135" r="7750" b="18649"/>
          <a:stretch/>
        </p:blipFill>
        <p:spPr>
          <a:xfrm>
            <a:off x="5537202" y="4538663"/>
            <a:ext cx="3200401" cy="1555750"/>
          </a:xfrm>
          <a:prstGeom prst="rect">
            <a:avLst/>
          </a:prstGeom>
        </p:spPr>
      </p:pic>
    </p:spTree>
    <p:extLst>
      <p:ext uri="{BB962C8B-B14F-4D97-AF65-F5344CB8AC3E}">
        <p14:creationId xmlns:p14="http://schemas.microsoft.com/office/powerpoint/2010/main" val="135344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9C33B-8CE9-5CE1-9976-FDCE0493D24F}"/>
              </a:ext>
            </a:extLst>
          </p:cNvPr>
          <p:cNvSpPr>
            <a:spLocks noGrp="1"/>
          </p:cNvSpPr>
          <p:nvPr>
            <p:ph type="title"/>
          </p:nvPr>
        </p:nvSpPr>
        <p:spPr/>
        <p:txBody>
          <a:bodyPr>
            <a:normAutofit/>
          </a:bodyPr>
          <a:lstStyle/>
          <a:p>
            <a:r>
              <a:rPr lang="en-CA" sz="4050" i="1" kern="100" dirty="0">
                <a:latin typeface="Aptos" panose="020B0004020202020204" pitchFamily="34" charset="0"/>
                <a:ea typeface="Aptos" panose="020B0004020202020204" pitchFamily="34" charset="0"/>
                <a:cs typeface="Aptos" panose="020B0004020202020204" pitchFamily="34" charset="0"/>
              </a:rPr>
              <a:t>K</a:t>
            </a:r>
            <a:r>
              <a:rPr lang="en-CA" sz="4050" i="1" kern="100" dirty="0">
                <a:latin typeface="Arial" panose="020B0604020202020204" pitchFamily="34" charset="0"/>
                <a:ea typeface="Aptos" panose="020B0004020202020204" pitchFamily="34" charset="0"/>
                <a:cs typeface="Times New Roman" panose="02020603050405020304" pitchFamily="18" charset="0"/>
              </a:rPr>
              <a:t>̓</a:t>
            </a:r>
            <a:r>
              <a:rPr lang="en-CA" sz="4050" i="1" kern="100" dirty="0">
                <a:latin typeface="Aptos" panose="020B0004020202020204" pitchFamily="34" charset="0"/>
                <a:ea typeface="Aptos" panose="020B0004020202020204" pitchFamily="34" charset="0"/>
                <a:cs typeface="Aptos" panose="020B0004020202020204" pitchFamily="34" charset="0"/>
              </a:rPr>
              <a:t>wsaltktnéws ne Secwepemcúl’ecw</a:t>
            </a:r>
            <a:endParaRPr lang="en-CA" sz="4050" i="1" dirty="0"/>
          </a:p>
        </p:txBody>
      </p:sp>
      <p:sp>
        <p:nvSpPr>
          <p:cNvPr id="3" name="Content Placeholder 2">
            <a:extLst>
              <a:ext uri="{FF2B5EF4-FFF2-40B4-BE49-F238E27FC236}">
                <a16:creationId xmlns:a16="http://schemas.microsoft.com/office/drawing/2014/main" id="{7C3D6232-3FFF-93C1-481A-797B1158EFDE}"/>
              </a:ext>
            </a:extLst>
          </p:cNvPr>
          <p:cNvSpPr>
            <a:spLocks noGrp="1"/>
          </p:cNvSpPr>
          <p:nvPr>
            <p:ph idx="1"/>
          </p:nvPr>
        </p:nvSpPr>
        <p:spPr>
          <a:xfrm>
            <a:off x="628650" y="2714814"/>
            <a:ext cx="7886700" cy="3364706"/>
          </a:xfrm>
        </p:spPr>
        <p:txBody>
          <a:bodyPr/>
          <a:lstStyle/>
          <a:p>
            <a:pPr marL="214313" indent="-214313">
              <a:buFont typeface="Arial" panose="020B0604020202020204" pitchFamily="34" charset="0"/>
              <a:buChar char="•"/>
            </a:pPr>
            <a:r>
              <a:rPr lang="en-CA" sz="2400" i="1" kern="100" dirty="0">
                <a:latin typeface="Aptos" panose="020B0004020202020204" pitchFamily="34" charset="0"/>
                <a:ea typeface="Aptos" panose="020B0004020202020204" pitchFamily="34" charset="0"/>
                <a:cs typeface="Aptos" panose="020B0004020202020204" pitchFamily="34" charset="0"/>
              </a:rPr>
              <a:t>K</a:t>
            </a:r>
            <a:r>
              <a:rPr lang="en-CA" sz="2400" i="1" kern="100" dirty="0">
                <a:latin typeface="Arial" panose="020B0604020202020204" pitchFamily="34" charset="0"/>
                <a:ea typeface="Aptos" panose="020B0004020202020204" pitchFamily="34" charset="0"/>
                <a:cs typeface="Times New Roman" panose="02020603050405020304" pitchFamily="18" charset="0"/>
              </a:rPr>
              <a:t>̓</a:t>
            </a:r>
            <a:r>
              <a:rPr lang="en-CA" sz="2400" i="1" kern="100" dirty="0">
                <a:latin typeface="Aptos" panose="020B0004020202020204" pitchFamily="34" charset="0"/>
                <a:ea typeface="Aptos" panose="020B0004020202020204" pitchFamily="34" charset="0"/>
                <a:cs typeface="Aptos" panose="020B0004020202020204" pitchFamily="34" charset="0"/>
              </a:rPr>
              <a:t>wsaltktnéws</a:t>
            </a:r>
            <a:r>
              <a:rPr lang="en-CA" sz="2400" kern="100" dirty="0">
                <a:latin typeface="Aptos" panose="020B0004020202020204" pitchFamily="34" charset="0"/>
                <a:ea typeface="Aptos" panose="020B0004020202020204" pitchFamily="34" charset="0"/>
                <a:cs typeface="Aptos" panose="020B0004020202020204" pitchFamily="34" charset="0"/>
              </a:rPr>
              <a:t>: KWA-SEELT-K-NAWS 		</a:t>
            </a:r>
          </a:p>
          <a:p>
            <a:pPr marL="214313" indent="-214313">
              <a:buFont typeface="Arial" panose="020B0604020202020204" pitchFamily="34" charset="0"/>
              <a:buChar char="•"/>
            </a:pPr>
            <a:r>
              <a:rPr lang="en-CA" sz="2400" i="1" kern="100" dirty="0">
                <a:latin typeface="Aptos" panose="020B0004020202020204" pitchFamily="34" charset="0"/>
                <a:ea typeface="Aptos" panose="020B0004020202020204" pitchFamily="34" charset="0"/>
                <a:cs typeface="Aptos" panose="020B0004020202020204" pitchFamily="34" charset="0"/>
              </a:rPr>
              <a:t>ne Secwepemcúl’ecw</a:t>
            </a:r>
            <a:r>
              <a:rPr lang="en-CA" sz="2400" kern="100" dirty="0">
                <a:latin typeface="Aptos" panose="020B0004020202020204" pitchFamily="34" charset="0"/>
                <a:ea typeface="Aptos" panose="020B0004020202020204" pitchFamily="34" charset="0"/>
                <a:cs typeface="Aptos" panose="020B0004020202020204" pitchFamily="34" charset="0"/>
              </a:rPr>
              <a:t>: NAY SUH-KWEP-MUK-OO-LOO</a:t>
            </a:r>
          </a:p>
          <a:p>
            <a:pPr marL="214313" indent="-214313"/>
            <a:r>
              <a:rPr lang="en-CA" sz="2400" i="1" kern="100" dirty="0">
                <a:latin typeface="Aptos" panose="020B0004020202020204" pitchFamily="34" charset="0"/>
                <a:ea typeface="Aptos" panose="020B0004020202020204" pitchFamily="34" charset="0"/>
                <a:cs typeface="Aptos" panose="020B0004020202020204" pitchFamily="34" charset="0"/>
              </a:rPr>
              <a:t>K</a:t>
            </a:r>
            <a:r>
              <a:rPr lang="en-CA" sz="2400" i="1" kern="100" dirty="0">
                <a:latin typeface="Arial" panose="020B0604020202020204" pitchFamily="34" charset="0"/>
                <a:ea typeface="Aptos" panose="020B0004020202020204" pitchFamily="34" charset="0"/>
                <a:cs typeface="Times New Roman" panose="02020603050405020304" pitchFamily="18" charset="0"/>
              </a:rPr>
              <a:t>̓</a:t>
            </a:r>
            <a:r>
              <a:rPr lang="en-CA" sz="2400" i="1" kern="100" dirty="0">
                <a:latin typeface="Aptos" panose="020B0004020202020204" pitchFamily="34" charset="0"/>
                <a:ea typeface="Aptos" panose="020B0004020202020204" pitchFamily="34" charset="0"/>
                <a:cs typeface="Aptos" panose="020B0004020202020204" pitchFamily="34" charset="0"/>
              </a:rPr>
              <a:t>wsaltktnéws ne Secwepemcúl’ecw </a:t>
            </a:r>
            <a:r>
              <a:rPr lang="en-CA" sz="2400" kern="100" dirty="0">
                <a:latin typeface="Aptos" panose="020B0004020202020204" pitchFamily="34" charset="0"/>
                <a:ea typeface="Aptos" panose="020B0004020202020204" pitchFamily="34" charset="0"/>
                <a:cs typeface="Aptos" panose="020B0004020202020204" pitchFamily="34" charset="0"/>
              </a:rPr>
              <a:t>means we are all connected (people, animals, sky, land, and water) on Secwepemc land.</a:t>
            </a:r>
            <a:endParaRPr lang="en-CA" sz="2400" kern="100" dirty="0">
              <a:latin typeface="Aptos" panose="020B0004020202020204" pitchFamily="34" charset="0"/>
              <a:ea typeface="Aptos" panose="020B0004020202020204" pitchFamily="34" charset="0"/>
              <a:cs typeface="Times New Roman" panose="02020603050405020304" pitchFamily="18" charset="0"/>
            </a:endParaRPr>
          </a:p>
          <a:p>
            <a:pPr marL="214313" indent="-214313">
              <a:buFont typeface="Arial" panose="020B0604020202020204" pitchFamily="34" charset="0"/>
              <a:buChar char="•"/>
            </a:pPr>
            <a:endParaRPr lang="en-CA" sz="2100" kern="100" dirty="0">
              <a:latin typeface="Aptos" panose="020B0004020202020204" pitchFamily="34" charset="0"/>
              <a:ea typeface="Aptos" panose="020B0004020202020204" pitchFamily="34" charset="0"/>
              <a:cs typeface="Aptos" panose="020B0004020202020204" pitchFamily="34" charset="0"/>
            </a:endParaRPr>
          </a:p>
          <a:p>
            <a:endParaRPr lang="en-CA" dirty="0"/>
          </a:p>
        </p:txBody>
      </p:sp>
    </p:spTree>
    <p:extLst>
      <p:ext uri="{BB962C8B-B14F-4D97-AF65-F5344CB8AC3E}">
        <p14:creationId xmlns:p14="http://schemas.microsoft.com/office/powerpoint/2010/main" val="650675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368300"/>
            <a:ext cx="8713788" cy="936626"/>
          </a:xfrm>
        </p:spPr>
        <p:txBody>
          <a:bodyPr/>
          <a:lstStyle/>
          <a:p>
            <a:pPr eaLnBrk="1" hangingPunct="1">
              <a:defRPr/>
            </a:pPr>
            <a:r>
              <a:rPr lang="en-US" sz="3200" dirty="0">
                <a:solidFill>
                  <a:srgbClr val="404040"/>
                </a:solidFill>
                <a:latin typeface="Arial (Headings)"/>
                <a:cs typeface="Arial (Headings)"/>
              </a:rPr>
              <a:t>Why is Self-Regulation Important?</a:t>
            </a:r>
          </a:p>
        </p:txBody>
      </p:sp>
      <p:sp>
        <p:nvSpPr>
          <p:cNvPr id="3" name="Content Placeholder 2"/>
          <p:cNvSpPr>
            <a:spLocks noGrp="1"/>
          </p:cNvSpPr>
          <p:nvPr>
            <p:ph idx="1"/>
          </p:nvPr>
        </p:nvSpPr>
        <p:spPr>
          <a:xfrm>
            <a:off x="250825" y="1699846"/>
            <a:ext cx="8567738" cy="5158154"/>
          </a:xfrm>
        </p:spPr>
        <p:txBody>
          <a:bodyPr>
            <a:noAutofit/>
          </a:bodyPr>
          <a:lstStyle/>
          <a:p>
            <a:pPr marL="0" indent="0" eaLnBrk="1" hangingPunct="1">
              <a:spcBef>
                <a:spcPts val="2400"/>
              </a:spcBef>
              <a:buFontTx/>
              <a:buNone/>
              <a:defRPr/>
            </a:pPr>
            <a:endParaRPr lang="en-US" sz="2400" dirty="0">
              <a:solidFill>
                <a:srgbClr val="404040"/>
              </a:solidFill>
              <a:latin typeface="Calisto MT"/>
              <a:cs typeface="Calisto MT"/>
            </a:endParaRPr>
          </a:p>
          <a:p>
            <a:pPr marL="0" indent="0" eaLnBrk="1" hangingPunct="1">
              <a:spcBef>
                <a:spcPts val="2400"/>
              </a:spcBef>
              <a:buFontTx/>
              <a:buNone/>
              <a:defRPr/>
            </a:pPr>
            <a:r>
              <a:rPr lang="en-US" sz="2400" dirty="0">
                <a:solidFill>
                  <a:srgbClr val="404040"/>
                </a:solidFill>
                <a:latin typeface="Calisto MT"/>
                <a:cs typeface="Calisto MT"/>
              </a:rPr>
              <a:t>Self-regulating </a:t>
            </a:r>
            <a:r>
              <a:rPr lang="en-US" sz="2400" b="1" i="1" dirty="0">
                <a:solidFill>
                  <a:srgbClr val="404040"/>
                </a:solidFill>
                <a:latin typeface="Calisto MT"/>
                <a:cs typeface="Calisto MT"/>
              </a:rPr>
              <a:t>learners</a:t>
            </a:r>
            <a:r>
              <a:rPr lang="en-US" sz="2400" dirty="0">
                <a:solidFill>
                  <a:srgbClr val="404040"/>
                </a:solidFill>
                <a:latin typeface="Calisto MT"/>
                <a:cs typeface="Calisto MT"/>
              </a:rPr>
              <a:t> are successful in and beyond school</a:t>
            </a:r>
          </a:p>
          <a:p>
            <a:pPr marL="990600" lvl="1" indent="-533400" eaLnBrk="1" hangingPunct="1">
              <a:spcBef>
                <a:spcPts val="600"/>
              </a:spcBef>
              <a:spcAft>
                <a:spcPts val="600"/>
              </a:spcAft>
              <a:buFont typeface="Wingdings" pitchFamily="2" charset="2"/>
              <a:buChar char="Ø"/>
              <a:defRPr/>
            </a:pPr>
            <a:r>
              <a:rPr lang="en-US" sz="2400" dirty="0">
                <a:solidFill>
                  <a:srgbClr val="404040"/>
                </a:solidFill>
                <a:latin typeface="Calisto MT"/>
                <a:cs typeface="Calisto MT"/>
              </a:rPr>
              <a:t>Higher motivation and confidence</a:t>
            </a:r>
          </a:p>
          <a:p>
            <a:pPr marL="990600" lvl="1" indent="-533400" eaLnBrk="1" hangingPunct="1">
              <a:spcAft>
                <a:spcPts val="600"/>
              </a:spcAft>
              <a:buFont typeface="Wingdings" pitchFamily="2" charset="2"/>
              <a:buChar char="Ø"/>
              <a:defRPr/>
            </a:pPr>
            <a:r>
              <a:rPr lang="en-US" sz="2400" dirty="0">
                <a:solidFill>
                  <a:srgbClr val="404040"/>
                </a:solidFill>
                <a:latin typeface="Calisto MT"/>
                <a:cs typeface="Calisto MT"/>
              </a:rPr>
              <a:t>More productive thinking skills and strategies</a:t>
            </a:r>
          </a:p>
          <a:p>
            <a:pPr marL="990600" lvl="1" indent="-533400" eaLnBrk="1" hangingPunct="1">
              <a:spcAft>
                <a:spcPts val="600"/>
              </a:spcAft>
              <a:buFont typeface="Wingdings" pitchFamily="2" charset="2"/>
              <a:buChar char="Ø"/>
              <a:defRPr/>
            </a:pPr>
            <a:r>
              <a:rPr lang="en-US" sz="2400" dirty="0">
                <a:solidFill>
                  <a:srgbClr val="404040"/>
                </a:solidFill>
                <a:latin typeface="Calisto MT"/>
                <a:cs typeface="Calisto MT"/>
              </a:rPr>
              <a:t>More task relevant </a:t>
            </a:r>
            <a:r>
              <a:rPr lang="en-US" sz="2400" dirty="0" err="1">
                <a:solidFill>
                  <a:srgbClr val="404040"/>
                </a:solidFill>
                <a:latin typeface="Calisto MT"/>
                <a:cs typeface="Calisto MT"/>
              </a:rPr>
              <a:t>behaviour</a:t>
            </a:r>
            <a:endParaRPr lang="en-US" sz="2400" dirty="0">
              <a:solidFill>
                <a:srgbClr val="404040"/>
              </a:solidFill>
              <a:latin typeface="Calisto MT"/>
              <a:cs typeface="Calisto MT"/>
            </a:endParaRPr>
          </a:p>
          <a:p>
            <a:pPr marL="990600" lvl="1" indent="-533400" eaLnBrk="1" hangingPunct="1">
              <a:spcAft>
                <a:spcPts val="600"/>
              </a:spcAft>
              <a:buFont typeface="Wingdings" pitchFamily="2" charset="2"/>
              <a:buChar char="Ø"/>
              <a:defRPr/>
            </a:pPr>
            <a:r>
              <a:rPr lang="en-US" sz="2400" dirty="0">
                <a:solidFill>
                  <a:srgbClr val="404040"/>
                </a:solidFill>
                <a:latin typeface="Calisto MT"/>
                <a:cs typeface="Calisto MT"/>
              </a:rPr>
              <a:t>Higher achievement</a:t>
            </a:r>
          </a:p>
        </p:txBody>
      </p:sp>
      <p:pic>
        <p:nvPicPr>
          <p:cNvPr id="4" name="Picture 3"/>
          <p:cNvPicPr>
            <a:picLocks noChangeAspect="1"/>
          </p:cNvPicPr>
          <p:nvPr/>
        </p:nvPicPr>
        <p:blipFill rotWithShape="1">
          <a:blip r:embed="rId3"/>
          <a:srcRect l="10222" t="21529" r="5163" b="18297"/>
          <a:stretch/>
        </p:blipFill>
        <p:spPr>
          <a:xfrm>
            <a:off x="6872890" y="5292406"/>
            <a:ext cx="1934299" cy="1137144"/>
          </a:xfrm>
          <a:prstGeom prst="rect">
            <a:avLst/>
          </a:prstGeom>
        </p:spPr>
      </p:pic>
    </p:spTree>
    <p:extLst>
      <p:ext uri="{BB962C8B-B14F-4D97-AF65-F5344CB8AC3E}">
        <p14:creationId xmlns:p14="http://schemas.microsoft.com/office/powerpoint/2010/main" val="385767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Imagining Self-Regulation</a:t>
            </a:r>
          </a:p>
        </p:txBody>
      </p:sp>
      <p:pic>
        <p:nvPicPr>
          <p:cNvPr id="5" name="Picture 4"/>
          <p:cNvPicPr>
            <a:picLocks noChangeAspect="1"/>
          </p:cNvPicPr>
          <p:nvPr/>
        </p:nvPicPr>
        <p:blipFill>
          <a:blip r:embed="rId2"/>
          <a:stretch>
            <a:fillRect/>
          </a:stretch>
        </p:blipFill>
        <p:spPr>
          <a:xfrm>
            <a:off x="3245321" y="4047841"/>
            <a:ext cx="2286000" cy="1706880"/>
          </a:xfrm>
          <a:prstGeom prst="rect">
            <a:avLst/>
          </a:prstGeom>
        </p:spPr>
      </p:pic>
      <p:sp>
        <p:nvSpPr>
          <p:cNvPr id="6" name="Content Placeholder 2"/>
          <p:cNvSpPr txBox="1">
            <a:spLocks/>
          </p:cNvSpPr>
          <p:nvPr/>
        </p:nvSpPr>
        <p:spPr>
          <a:xfrm>
            <a:off x="900113" y="1918137"/>
            <a:ext cx="7345363" cy="3931920"/>
          </a:xfrm>
          <a:prstGeom prst="rect">
            <a:avLst/>
          </a:prstGeom>
        </p:spPr>
        <p:txBody>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fontAlgn="base">
              <a:spcAft>
                <a:spcPct val="0"/>
              </a:spcAft>
              <a:buClr>
                <a:srgbClr val="000000">
                  <a:lumMod val="75000"/>
                  <a:lumOff val="25000"/>
                </a:srgbClr>
              </a:buClr>
              <a:buFont typeface="Arial" pitchFamily="34" charset="0"/>
              <a:buNone/>
            </a:pPr>
            <a:r>
              <a:rPr lang="en-US" dirty="0">
                <a:solidFill>
                  <a:srgbClr val="000000">
                    <a:lumMod val="75000"/>
                    <a:lumOff val="25000"/>
                  </a:srgbClr>
                </a:solidFill>
                <a:latin typeface="Calisto MT"/>
              </a:rPr>
              <a:t>You will work with a partner to choose and read an article finding important information about viruses. After reading and discussing what you learned, you will write a 60 second news article to be shared with the class to help them choose their next article.</a:t>
            </a:r>
          </a:p>
        </p:txBody>
      </p:sp>
    </p:spTree>
    <p:extLst>
      <p:ext uri="{BB962C8B-B14F-4D97-AF65-F5344CB8AC3E}">
        <p14:creationId xmlns:p14="http://schemas.microsoft.com/office/powerpoint/2010/main" val="393678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0" y="0"/>
            <a:ext cx="9144000" cy="6858000"/>
          </a:xfrm>
          <a:prstGeom prst="rect">
            <a:avLst/>
          </a:prstGeom>
          <a:solidFill>
            <a:schemeClr val="bg1"/>
          </a:solidFill>
          <a:ln w="12700">
            <a:solidFill>
              <a:schemeClr val="tx1"/>
            </a:solidFill>
            <a:miter lim="800000"/>
            <a:headEnd/>
            <a:tailEnd/>
          </a:ln>
        </p:spPr>
        <p:txBody>
          <a:bodyPr wrap="none" lIns="91395" tIns="45699" rIns="91395" bIns="45699" anchor="ctr"/>
          <a:lstStyle/>
          <a:p>
            <a:pPr algn="ctr" defTabSz="913962" eaLnBrk="0" fontAlgn="base" hangingPunct="0">
              <a:spcBef>
                <a:spcPct val="0"/>
              </a:spcBef>
              <a:spcAft>
                <a:spcPct val="0"/>
              </a:spcAft>
            </a:pPr>
            <a:endParaRPr lang="en-US" sz="2400" i="1">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a:xfrm>
            <a:off x="457200" y="129814"/>
            <a:ext cx="8229600" cy="860789"/>
          </a:xfrm>
        </p:spPr>
        <p:txBody>
          <a:bodyPr>
            <a:noAutofit/>
          </a:bodyPr>
          <a:lstStyle/>
          <a:p>
            <a:pPr eaLnBrk="1" hangingPunct="1">
              <a:defRPr/>
            </a:pPr>
            <a:r>
              <a:rPr lang="en-US" sz="4000" dirty="0"/>
              <a:t>Probing Deeper:</a:t>
            </a:r>
            <a:br>
              <a:rPr lang="en-US" sz="4000" dirty="0"/>
            </a:br>
            <a:r>
              <a:rPr lang="en-US" sz="4000" dirty="0"/>
              <a:t>What is SRL? </a:t>
            </a:r>
          </a:p>
        </p:txBody>
      </p:sp>
      <p:graphicFrame>
        <p:nvGraphicFramePr>
          <p:cNvPr id="3" name="Diagram 2"/>
          <p:cNvGraphicFramePr/>
          <p:nvPr>
            <p:extLst>
              <p:ext uri="{D42A27DB-BD31-4B8C-83A1-F6EECF244321}">
                <p14:modId xmlns:p14="http://schemas.microsoft.com/office/powerpoint/2010/main" val="3959076487"/>
              </p:ext>
            </p:extLst>
          </p:nvPr>
        </p:nvGraphicFramePr>
        <p:xfrm>
          <a:off x="1593850" y="18852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070649" y="3769619"/>
            <a:ext cx="1056609" cy="707844"/>
          </a:xfrm>
          <a:prstGeom prst="rect">
            <a:avLst/>
          </a:prstGeom>
          <a:noFill/>
        </p:spPr>
        <p:txBody>
          <a:bodyPr wrap="none" lIns="91395" tIns="45699" rIns="91395" bIns="45699" rtlCol="0">
            <a:spAutoFit/>
          </a:bodyPr>
          <a:lstStyle/>
          <a:p>
            <a:pPr algn="ctr" defTabSz="913962"/>
            <a:r>
              <a:rPr lang="en-US" sz="4000" dirty="0">
                <a:solidFill>
                  <a:prstClr val="black"/>
                </a:solidFill>
                <a:latin typeface="Constantia"/>
                <a:ea typeface="ＭＳ Ｐゴシック" charset="0"/>
                <a:cs typeface="Arial" charset="0"/>
              </a:rPr>
              <a:t>SRL</a:t>
            </a:r>
          </a:p>
        </p:txBody>
      </p:sp>
      <p:sp>
        <p:nvSpPr>
          <p:cNvPr id="4" name="TextBox 3"/>
          <p:cNvSpPr txBox="1"/>
          <p:nvPr/>
        </p:nvSpPr>
        <p:spPr>
          <a:xfrm>
            <a:off x="162512" y="1711332"/>
            <a:ext cx="2881867" cy="1754327"/>
          </a:xfrm>
          <a:prstGeom prst="rect">
            <a:avLst/>
          </a:prstGeom>
          <a:noFill/>
        </p:spPr>
        <p:txBody>
          <a:bodyPr wrap="square" lIns="91395" tIns="45699" rIns="91395" bIns="45699" rtlCol="0">
            <a:spAutoFit/>
          </a:bodyPr>
          <a:lstStyle/>
          <a:p>
            <a:pPr defTabSz="913962"/>
            <a:r>
              <a:rPr lang="en-US" dirty="0">
                <a:solidFill>
                  <a:prstClr val="black"/>
                </a:solidFill>
                <a:latin typeface="Constantia"/>
                <a:ea typeface="ＭＳ Ｐゴシック" charset="0"/>
                <a:cs typeface="Arial" charset="0"/>
              </a:rPr>
              <a:t>Awareness of personal strengths and </a:t>
            </a:r>
          </a:p>
          <a:p>
            <a:pPr defTabSz="913962"/>
            <a:r>
              <a:rPr lang="en-US" dirty="0">
                <a:solidFill>
                  <a:prstClr val="black"/>
                </a:solidFill>
                <a:latin typeface="Constantia"/>
                <a:ea typeface="ＭＳ Ｐゴシック" charset="0"/>
                <a:cs typeface="Arial" charset="0"/>
              </a:rPr>
              <a:t>limitations; Using that self-awareness</a:t>
            </a:r>
          </a:p>
          <a:p>
            <a:pPr defTabSz="913962"/>
            <a:r>
              <a:rPr lang="en-US" dirty="0">
                <a:solidFill>
                  <a:prstClr val="black"/>
                </a:solidFill>
                <a:latin typeface="Constantia"/>
                <a:ea typeface="ＭＳ Ｐゴシック" charset="0"/>
                <a:cs typeface="Arial" charset="0"/>
              </a:rPr>
              <a:t>to solve problems and cope </a:t>
            </a:r>
          </a:p>
          <a:p>
            <a:pPr defTabSz="913962"/>
            <a:r>
              <a:rPr lang="en-US" dirty="0">
                <a:solidFill>
                  <a:prstClr val="black"/>
                </a:solidFill>
                <a:latin typeface="Constantia"/>
                <a:ea typeface="ＭＳ Ｐゴシック" charset="0"/>
                <a:cs typeface="Arial" charset="0"/>
              </a:rPr>
              <a:t>with challenges</a:t>
            </a:r>
          </a:p>
        </p:txBody>
      </p:sp>
      <p:sp>
        <p:nvSpPr>
          <p:cNvPr id="6" name="TextBox 5"/>
          <p:cNvSpPr txBox="1"/>
          <p:nvPr/>
        </p:nvSpPr>
        <p:spPr>
          <a:xfrm>
            <a:off x="6410326" y="1731988"/>
            <a:ext cx="2847974" cy="1754327"/>
          </a:xfrm>
          <a:prstGeom prst="rect">
            <a:avLst/>
          </a:prstGeom>
          <a:noFill/>
        </p:spPr>
        <p:txBody>
          <a:bodyPr wrap="square" lIns="91395" tIns="45699" rIns="91395" bIns="45699" rtlCol="0">
            <a:spAutoFit/>
          </a:bodyPr>
          <a:lstStyle/>
          <a:p>
            <a:pPr defTabSz="913962"/>
            <a:r>
              <a:rPr lang="en-US" dirty="0">
                <a:solidFill>
                  <a:prstClr val="black"/>
                </a:solidFill>
                <a:latin typeface="Constantia"/>
                <a:ea typeface="ＭＳ Ｐゴシック" charset="0"/>
                <a:cs typeface="Arial" charset="0"/>
              </a:rPr>
              <a:t>Choosing from a repertoire of strategies those best suited to the situation and applying them effectively and efficiently</a:t>
            </a:r>
          </a:p>
        </p:txBody>
      </p:sp>
      <p:sp>
        <p:nvSpPr>
          <p:cNvPr id="7" name="TextBox 6"/>
          <p:cNvSpPr txBox="1"/>
          <p:nvPr/>
        </p:nvSpPr>
        <p:spPr>
          <a:xfrm>
            <a:off x="162512" y="5072900"/>
            <a:ext cx="2263193" cy="1477285"/>
          </a:xfrm>
          <a:prstGeom prst="rect">
            <a:avLst/>
          </a:prstGeom>
          <a:noFill/>
        </p:spPr>
        <p:txBody>
          <a:bodyPr wrap="square" lIns="91395" tIns="45699" rIns="91395" bIns="45699" rtlCol="0">
            <a:spAutoFit/>
          </a:bodyPr>
          <a:lstStyle/>
          <a:p>
            <a:pPr defTabSz="913962"/>
            <a:r>
              <a:rPr lang="en-US" dirty="0">
                <a:solidFill>
                  <a:prstClr val="black"/>
                </a:solidFill>
                <a:latin typeface="Constantia"/>
                <a:ea typeface="ＭＳ Ｐゴシック" charset="0"/>
                <a:cs typeface="Arial" charset="0"/>
              </a:rPr>
              <a:t>Affective responses;</a:t>
            </a:r>
          </a:p>
          <a:p>
            <a:pPr defTabSz="913962"/>
            <a:r>
              <a:rPr lang="en-US" dirty="0">
                <a:solidFill>
                  <a:prstClr val="black"/>
                </a:solidFill>
                <a:latin typeface="Constantia"/>
                <a:ea typeface="ＭＳ Ｐゴシック" charset="0"/>
                <a:cs typeface="Arial" charset="0"/>
              </a:rPr>
              <a:t>Beliefs about ability; </a:t>
            </a:r>
          </a:p>
          <a:p>
            <a:pPr defTabSz="913962"/>
            <a:r>
              <a:rPr lang="en-US" dirty="0">
                <a:solidFill>
                  <a:prstClr val="black"/>
                </a:solidFill>
                <a:latin typeface="Constantia"/>
                <a:ea typeface="ＭＳ Ｐゴシック" charset="0"/>
                <a:cs typeface="Arial" charset="0"/>
              </a:rPr>
              <a:t>Willingness to try;</a:t>
            </a:r>
          </a:p>
          <a:p>
            <a:pPr defTabSz="913962"/>
            <a:r>
              <a:rPr lang="en-US" dirty="0">
                <a:solidFill>
                  <a:prstClr val="black"/>
                </a:solidFill>
                <a:latin typeface="Constantia"/>
                <a:ea typeface="ＭＳ Ｐゴシック" charset="0"/>
                <a:cs typeface="Arial" charset="0"/>
              </a:rPr>
              <a:t>Expectations for success</a:t>
            </a:r>
          </a:p>
        </p:txBody>
      </p:sp>
    </p:spTree>
    <p:extLst>
      <p:ext uri="{BB962C8B-B14F-4D97-AF65-F5344CB8AC3E}">
        <p14:creationId xmlns:p14="http://schemas.microsoft.com/office/powerpoint/2010/main" val="377454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4"/>
          <p:cNvSpPr>
            <a:spLocks noChangeArrowheads="1"/>
          </p:cNvSpPr>
          <p:nvPr/>
        </p:nvSpPr>
        <p:spPr bwMode="auto">
          <a:xfrm>
            <a:off x="0" y="0"/>
            <a:ext cx="9144000" cy="6858000"/>
          </a:xfrm>
          <a:prstGeom prst="rect">
            <a:avLst/>
          </a:prstGeom>
          <a:solidFill>
            <a:schemeClr val="bg1"/>
          </a:solidFill>
          <a:ln w="12700">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Calisto MT"/>
              <a:ea typeface="ＭＳ Ｐゴシック" charset="0"/>
              <a:cs typeface="Arial" charset="0"/>
            </a:endParaRPr>
          </a:p>
        </p:txBody>
      </p:sp>
      <p:sp>
        <p:nvSpPr>
          <p:cNvPr id="2" name="Rounded Rectangle 1"/>
          <p:cNvSpPr/>
          <p:nvPr/>
        </p:nvSpPr>
        <p:spPr>
          <a:xfrm>
            <a:off x="2679700" y="1595438"/>
            <a:ext cx="5954713" cy="4713287"/>
          </a:xfrm>
          <a:prstGeom prst="round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alisto MT"/>
            </a:endParaRPr>
          </a:p>
        </p:txBody>
      </p:sp>
      <p:sp>
        <p:nvSpPr>
          <p:cNvPr id="4" name="Rounded Rectangle 3"/>
          <p:cNvSpPr/>
          <p:nvPr/>
        </p:nvSpPr>
        <p:spPr>
          <a:xfrm>
            <a:off x="400050" y="2786063"/>
            <a:ext cx="1530350" cy="2536825"/>
          </a:xfrm>
          <a:prstGeom prst="roundRect">
            <a:avLst/>
          </a:prstGeom>
          <a:solidFill>
            <a:schemeClr val="accent6">
              <a:lumMod val="20000"/>
              <a:lumOff val="80000"/>
            </a:schemeClr>
          </a:solidFill>
          <a:ln>
            <a:solidFill>
              <a:srgbClr val="262673"/>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alisto MT"/>
            </a:endParaRPr>
          </a:p>
        </p:txBody>
      </p:sp>
      <p:sp>
        <p:nvSpPr>
          <p:cNvPr id="30724" name="Text Box 81"/>
          <p:cNvSpPr txBox="1">
            <a:spLocks noChangeArrowheads="1"/>
          </p:cNvSpPr>
          <p:nvPr/>
        </p:nvSpPr>
        <p:spPr bwMode="auto">
          <a:xfrm>
            <a:off x="2483768" y="1628800"/>
            <a:ext cx="62484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defTabSz="914400" fontAlgn="base">
              <a:spcBef>
                <a:spcPct val="0"/>
              </a:spcBef>
              <a:spcAft>
                <a:spcPct val="0"/>
              </a:spcAft>
            </a:pPr>
            <a:r>
              <a:rPr lang="en-US" sz="2000" i="0" dirty="0">
                <a:solidFill>
                  <a:srgbClr val="000090"/>
                </a:solidFill>
              </a:rPr>
              <a:t>Overall Classroom Environment</a:t>
            </a:r>
          </a:p>
          <a:p>
            <a:pPr algn="ctr" defTabSz="914400" fontAlgn="base">
              <a:spcBef>
                <a:spcPct val="0"/>
              </a:spcBef>
              <a:spcAft>
                <a:spcPct val="0"/>
              </a:spcAft>
            </a:pPr>
            <a:r>
              <a:rPr lang="en-US" sz="1800" i="0" dirty="0">
                <a:solidFill>
                  <a:srgbClr val="000090"/>
                </a:solidFill>
              </a:rPr>
              <a:t>Activities ... Supports ... Assessment/Feedback</a:t>
            </a:r>
          </a:p>
        </p:txBody>
      </p:sp>
      <p:sp>
        <p:nvSpPr>
          <p:cNvPr id="99333" name="Rectangle 5"/>
          <p:cNvSpPr>
            <a:spLocks noChangeArrowheads="1"/>
          </p:cNvSpPr>
          <p:nvPr/>
        </p:nvSpPr>
        <p:spPr bwMode="auto">
          <a:xfrm>
            <a:off x="79377" y="1"/>
            <a:ext cx="8969654" cy="937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nchor="b"/>
          <a:lstStyle/>
          <a:p>
            <a:pPr algn="ctr" defTabSz="914400" fontAlgn="base">
              <a:spcBef>
                <a:spcPct val="0"/>
              </a:spcBef>
              <a:spcAft>
                <a:spcPct val="0"/>
              </a:spcAft>
            </a:pPr>
            <a:r>
              <a:rPr lang="en-US" sz="3200" dirty="0">
                <a:solidFill>
                  <a:srgbClr val="4B5A60">
                    <a:lumMod val="50000"/>
                  </a:srgbClr>
                </a:solidFill>
                <a:latin typeface="Arial (Headings)" charset="0"/>
                <a:ea typeface="ＭＳ Ｐゴシック" charset="0"/>
                <a:cs typeface="Arial (Headings)" charset="0"/>
              </a:rPr>
              <a:t>An Integrative Model of Self-Regulation</a:t>
            </a:r>
          </a:p>
          <a:p>
            <a:pPr algn="ctr" defTabSz="914400" fontAlgn="base">
              <a:spcBef>
                <a:spcPct val="0"/>
              </a:spcBef>
              <a:spcAft>
                <a:spcPct val="0"/>
              </a:spcAft>
            </a:pPr>
            <a:r>
              <a:rPr lang="en-US" sz="2400" dirty="0">
                <a:solidFill>
                  <a:srgbClr val="000000"/>
                </a:solidFill>
                <a:latin typeface="Arial (Headings)" charset="0"/>
                <a:ea typeface="ＭＳ Ｐゴシック" charset="0"/>
                <a:cs typeface="Arial (Headings)" charset="0"/>
              </a:rPr>
              <a:t>(Butler, </a:t>
            </a:r>
            <a:r>
              <a:rPr lang="en-US" sz="2400" dirty="0" err="1">
                <a:solidFill>
                  <a:srgbClr val="000000"/>
                </a:solidFill>
                <a:latin typeface="Arial (Headings)" charset="0"/>
                <a:ea typeface="ＭＳ Ｐゴシック" charset="0"/>
                <a:cs typeface="Arial (Headings)" charset="0"/>
              </a:rPr>
              <a:t>Schnellert</a:t>
            </a:r>
            <a:r>
              <a:rPr lang="en-US" sz="2400" dirty="0">
                <a:solidFill>
                  <a:srgbClr val="000000"/>
                </a:solidFill>
                <a:latin typeface="Arial (Headings)" charset="0"/>
                <a:ea typeface="ＭＳ Ｐゴシック" charset="0"/>
                <a:cs typeface="Arial (Headings)" charset="0"/>
              </a:rPr>
              <a:t>, &amp; Perry, 2017)</a:t>
            </a:r>
          </a:p>
        </p:txBody>
      </p:sp>
      <p:sp>
        <p:nvSpPr>
          <p:cNvPr id="99334" name="Oval 66"/>
          <p:cNvSpPr>
            <a:spLocks noChangeAspect="1" noChangeArrowheads="1"/>
          </p:cNvSpPr>
          <p:nvPr/>
        </p:nvSpPr>
        <p:spPr bwMode="auto">
          <a:xfrm>
            <a:off x="4325938" y="2957513"/>
            <a:ext cx="2881312" cy="2243137"/>
          </a:xfrm>
          <a:prstGeom prst="ellipse">
            <a:avLst/>
          </a:prstGeom>
          <a:solidFill>
            <a:srgbClr val="EAEAEA"/>
          </a:solidFill>
          <a:ln w="28575">
            <a:solidFill>
              <a:srgbClr val="262673"/>
            </a:solidFill>
            <a:round/>
            <a:headEnd/>
            <a:tailEnd/>
          </a:ln>
        </p:spPr>
        <p:txBody>
          <a:bodyPr anchor="ctr"/>
          <a:lstStyle/>
          <a:p>
            <a:pPr defTabSz="914400" fontAlgn="base">
              <a:spcBef>
                <a:spcPct val="0"/>
              </a:spcBef>
              <a:spcAft>
                <a:spcPct val="0"/>
              </a:spcAft>
            </a:pPr>
            <a:endParaRPr lang="en-US">
              <a:solidFill>
                <a:srgbClr val="000000"/>
              </a:solidFill>
              <a:latin typeface="Calisto MT"/>
              <a:ea typeface="ＭＳ Ｐゴシック" charset="0"/>
              <a:cs typeface="Arial" charset="0"/>
            </a:endParaRPr>
          </a:p>
        </p:txBody>
      </p:sp>
      <p:sp>
        <p:nvSpPr>
          <p:cNvPr id="99335" name="Text Box 69"/>
          <p:cNvSpPr txBox="1">
            <a:spLocks noChangeAspect="1" noChangeArrowheads="1"/>
          </p:cNvSpPr>
          <p:nvPr/>
        </p:nvSpPr>
        <p:spPr bwMode="auto">
          <a:xfrm>
            <a:off x="5113338" y="3533775"/>
            <a:ext cx="1306512" cy="73183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864" tIns="27432" rIns="54864" bIns="27432"/>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defTabSz="914400" fontAlgn="base">
              <a:spcBef>
                <a:spcPct val="0"/>
              </a:spcBef>
              <a:spcAft>
                <a:spcPct val="0"/>
              </a:spcAft>
            </a:pPr>
            <a:r>
              <a:rPr lang="en-US" sz="1800" i="0" dirty="0">
                <a:solidFill>
                  <a:srgbClr val="000000"/>
                </a:solidFill>
              </a:rPr>
              <a:t>Cycles of Self-Regulated Activity</a:t>
            </a:r>
            <a:endParaRPr lang="en-US" sz="1800" dirty="0">
              <a:solidFill>
                <a:srgbClr val="000000"/>
              </a:solidFill>
            </a:endParaRPr>
          </a:p>
        </p:txBody>
      </p:sp>
      <p:sp>
        <p:nvSpPr>
          <p:cNvPr id="30" name="Text Box 70"/>
          <p:cNvSpPr txBox="1">
            <a:spLocks noChangeAspect="1" noChangeArrowheads="1"/>
          </p:cNvSpPr>
          <p:nvPr/>
        </p:nvSpPr>
        <p:spPr bwMode="auto">
          <a:xfrm>
            <a:off x="6913563" y="3533775"/>
            <a:ext cx="1096962" cy="442913"/>
          </a:xfrm>
          <a:prstGeom prst="rect">
            <a:avLst/>
          </a:prstGeom>
          <a:solidFill>
            <a:srgbClr val="EAEAEA"/>
          </a:solidFill>
          <a:ln w="19050">
            <a:solidFill>
              <a:srgbClr val="262673"/>
            </a:solidFill>
            <a:prstDash val="sysDot"/>
            <a:miter lim="800000"/>
            <a:headEnd/>
            <a:tailEnd/>
          </a:ln>
        </p:spPr>
        <p:txBody>
          <a:bodyPr lIns="52670" tIns="26335" rIns="52670" bIns="26335"/>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defTabSz="914400" fontAlgn="base">
              <a:spcBef>
                <a:spcPct val="0"/>
              </a:spcBef>
              <a:spcAft>
                <a:spcPct val="0"/>
              </a:spcAft>
            </a:pPr>
            <a:r>
              <a:rPr lang="en-US" sz="1800" i="0" dirty="0">
                <a:solidFill>
                  <a:srgbClr val="000000"/>
                </a:solidFill>
              </a:rPr>
              <a:t>Planning</a:t>
            </a:r>
            <a:endParaRPr lang="en-US" sz="1800" dirty="0">
              <a:solidFill>
                <a:srgbClr val="000000"/>
              </a:solidFill>
            </a:endParaRPr>
          </a:p>
        </p:txBody>
      </p:sp>
      <p:sp>
        <p:nvSpPr>
          <p:cNvPr id="31" name="Text Box 71"/>
          <p:cNvSpPr txBox="1">
            <a:spLocks noChangeAspect="1" noChangeArrowheads="1"/>
          </p:cNvSpPr>
          <p:nvPr/>
        </p:nvSpPr>
        <p:spPr bwMode="auto">
          <a:xfrm>
            <a:off x="4657725" y="2565400"/>
            <a:ext cx="2316163" cy="558800"/>
          </a:xfrm>
          <a:prstGeom prst="rect">
            <a:avLst/>
          </a:prstGeom>
          <a:solidFill>
            <a:srgbClr val="EAEAEA"/>
          </a:solidFill>
          <a:ln w="19050">
            <a:solidFill>
              <a:srgbClr val="262673"/>
            </a:solidFill>
            <a:prstDash val="sysDot"/>
            <a:miter lim="800000"/>
            <a:headEnd/>
            <a:tailEnd/>
          </a:ln>
        </p:spPr>
        <p:txBody>
          <a:bodyPr lIns="52670" tIns="26335" rIns="52670" bIns="26335"/>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defTabSz="914400" fontAlgn="base">
              <a:spcBef>
                <a:spcPct val="0"/>
              </a:spcBef>
              <a:spcAft>
                <a:spcPct val="0"/>
              </a:spcAft>
            </a:pPr>
            <a:r>
              <a:rPr lang="en-US" sz="1800" i="0" dirty="0">
                <a:solidFill>
                  <a:srgbClr val="000000"/>
                </a:solidFill>
              </a:rPr>
              <a:t>Interpreting Tasks</a:t>
            </a:r>
            <a:endParaRPr lang="en-US" sz="1800" dirty="0">
              <a:solidFill>
                <a:srgbClr val="000000"/>
              </a:solidFill>
            </a:endParaRPr>
          </a:p>
        </p:txBody>
      </p:sp>
      <p:sp>
        <p:nvSpPr>
          <p:cNvPr id="32" name="Text Box 74"/>
          <p:cNvSpPr txBox="1">
            <a:spLocks noChangeAspect="1" noChangeArrowheads="1"/>
          </p:cNvSpPr>
          <p:nvPr/>
        </p:nvSpPr>
        <p:spPr bwMode="auto">
          <a:xfrm>
            <a:off x="3560763" y="4724400"/>
            <a:ext cx="1279525" cy="727075"/>
          </a:xfrm>
          <a:prstGeom prst="rect">
            <a:avLst/>
          </a:prstGeom>
          <a:solidFill>
            <a:srgbClr val="EAEAEA"/>
          </a:solidFill>
          <a:ln w="19050">
            <a:solidFill>
              <a:srgbClr val="262673"/>
            </a:solidFill>
            <a:prstDash val="sysDot"/>
            <a:miter lim="800000"/>
            <a:headEnd/>
            <a:tailEnd/>
          </a:ln>
        </p:spPr>
        <p:txBody>
          <a:bodyPr lIns="52670" tIns="26335" rIns="52670" bIns="26335"/>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defTabSz="914400" fontAlgn="base">
              <a:spcBef>
                <a:spcPct val="0"/>
              </a:spcBef>
              <a:spcAft>
                <a:spcPct val="0"/>
              </a:spcAft>
            </a:pPr>
            <a:r>
              <a:rPr lang="en-US" sz="1800" i="0" dirty="0">
                <a:solidFill>
                  <a:srgbClr val="000000"/>
                </a:solidFill>
              </a:rPr>
              <a:t>Monitoring</a:t>
            </a:r>
            <a:endParaRPr lang="en-US" sz="1800" dirty="0">
              <a:solidFill>
                <a:srgbClr val="000000"/>
              </a:solidFill>
            </a:endParaRPr>
          </a:p>
        </p:txBody>
      </p:sp>
      <p:sp>
        <p:nvSpPr>
          <p:cNvPr id="33" name="Text Box 76"/>
          <p:cNvSpPr txBox="1">
            <a:spLocks noChangeAspect="1" noChangeArrowheads="1"/>
          </p:cNvSpPr>
          <p:nvPr/>
        </p:nvSpPr>
        <p:spPr bwMode="auto">
          <a:xfrm>
            <a:off x="3255963" y="3533775"/>
            <a:ext cx="1214437" cy="442913"/>
          </a:xfrm>
          <a:prstGeom prst="rect">
            <a:avLst/>
          </a:prstGeom>
          <a:solidFill>
            <a:srgbClr val="EAEAEA"/>
          </a:solidFill>
          <a:ln w="19050">
            <a:solidFill>
              <a:srgbClr val="262673"/>
            </a:solidFill>
            <a:prstDash val="sysDot"/>
            <a:miter lim="800000"/>
            <a:headEnd/>
            <a:tailEnd/>
          </a:ln>
        </p:spPr>
        <p:txBody>
          <a:bodyPr lIns="52670" tIns="26335" rIns="52670" bIns="26335"/>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defTabSz="914400" fontAlgn="base">
              <a:spcBef>
                <a:spcPct val="0"/>
              </a:spcBef>
              <a:spcAft>
                <a:spcPct val="0"/>
              </a:spcAft>
            </a:pPr>
            <a:r>
              <a:rPr lang="en-US" sz="1800" i="0" dirty="0">
                <a:solidFill>
                  <a:srgbClr val="000000"/>
                </a:solidFill>
              </a:rPr>
              <a:t>Adjusting</a:t>
            </a:r>
            <a:endParaRPr lang="en-US" sz="1800" dirty="0">
              <a:solidFill>
                <a:srgbClr val="000000"/>
              </a:solidFill>
            </a:endParaRPr>
          </a:p>
        </p:txBody>
      </p:sp>
      <p:sp>
        <p:nvSpPr>
          <p:cNvPr id="34" name="Text Box 78"/>
          <p:cNvSpPr txBox="1">
            <a:spLocks noChangeAspect="1" noChangeArrowheads="1"/>
          </p:cNvSpPr>
          <p:nvPr/>
        </p:nvSpPr>
        <p:spPr bwMode="auto">
          <a:xfrm>
            <a:off x="6608763" y="4724400"/>
            <a:ext cx="1157287" cy="727075"/>
          </a:xfrm>
          <a:prstGeom prst="rect">
            <a:avLst/>
          </a:prstGeom>
          <a:solidFill>
            <a:srgbClr val="EAEAEA"/>
          </a:solidFill>
          <a:ln w="19050">
            <a:solidFill>
              <a:srgbClr val="262673"/>
            </a:solidFill>
            <a:prstDash val="sysDot"/>
            <a:miter lim="800000"/>
            <a:headEnd/>
            <a:tailEnd/>
          </a:ln>
        </p:spPr>
        <p:txBody>
          <a:bodyPr lIns="52670" tIns="26335" rIns="52670" bIns="26335"/>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defTabSz="914400" fontAlgn="base">
              <a:spcBef>
                <a:spcPct val="0"/>
              </a:spcBef>
              <a:spcAft>
                <a:spcPct val="0"/>
              </a:spcAft>
            </a:pPr>
            <a:r>
              <a:rPr lang="en-US" sz="1800" i="0" dirty="0">
                <a:solidFill>
                  <a:srgbClr val="000000"/>
                </a:solidFill>
              </a:rPr>
              <a:t>Enacting Strategies</a:t>
            </a:r>
            <a:endParaRPr lang="en-US" sz="1800" dirty="0">
              <a:solidFill>
                <a:srgbClr val="000000"/>
              </a:solidFill>
            </a:endParaRPr>
          </a:p>
        </p:txBody>
      </p:sp>
      <p:sp>
        <p:nvSpPr>
          <p:cNvPr id="99341" name="AutoShape 87"/>
          <p:cNvSpPr>
            <a:spLocks noChangeArrowheads="1"/>
          </p:cNvSpPr>
          <p:nvPr/>
        </p:nvSpPr>
        <p:spPr bwMode="auto">
          <a:xfrm rot="3017189">
            <a:off x="4630738" y="3187700"/>
            <a:ext cx="230188" cy="230187"/>
          </a:xfrm>
          <a:prstGeom prst="triangle">
            <a:avLst>
              <a:gd name="adj" fmla="val 50000"/>
            </a:avLst>
          </a:prstGeom>
          <a:solidFill>
            <a:srgbClr val="7575D1"/>
          </a:solidFill>
          <a:ln w="12700">
            <a:solidFill>
              <a:srgbClr val="262673"/>
            </a:solidFill>
            <a:miter lim="800000"/>
            <a:headEnd/>
            <a:tailEnd/>
          </a:ln>
        </p:spPr>
        <p:txBody>
          <a:bodyPr wrap="none" anchor="ctr"/>
          <a:lstStyle/>
          <a:p>
            <a:pPr defTabSz="914400" fontAlgn="base">
              <a:spcBef>
                <a:spcPct val="0"/>
              </a:spcBef>
              <a:spcAft>
                <a:spcPct val="0"/>
              </a:spcAft>
            </a:pPr>
            <a:endParaRPr lang="en-US">
              <a:solidFill>
                <a:srgbClr val="000000"/>
              </a:solidFill>
              <a:latin typeface="Calisto MT"/>
              <a:ea typeface="ＭＳ Ｐゴシック" charset="0"/>
              <a:cs typeface="Arial" charset="0"/>
            </a:endParaRPr>
          </a:p>
        </p:txBody>
      </p:sp>
      <p:sp>
        <p:nvSpPr>
          <p:cNvPr id="99342" name="AutoShape 88"/>
          <p:cNvSpPr>
            <a:spLocks noChangeArrowheads="1"/>
          </p:cNvSpPr>
          <p:nvPr/>
        </p:nvSpPr>
        <p:spPr bwMode="auto">
          <a:xfrm rot="-8985044">
            <a:off x="6991350" y="4398963"/>
            <a:ext cx="230188" cy="230187"/>
          </a:xfrm>
          <a:prstGeom prst="triangle">
            <a:avLst>
              <a:gd name="adj" fmla="val 50000"/>
            </a:avLst>
          </a:prstGeom>
          <a:solidFill>
            <a:srgbClr val="7575D1"/>
          </a:solidFill>
          <a:ln w="12700">
            <a:solidFill>
              <a:srgbClr val="262673"/>
            </a:solidFill>
            <a:miter lim="800000"/>
            <a:headEnd/>
            <a:tailEnd/>
          </a:ln>
        </p:spPr>
        <p:txBody>
          <a:bodyPr wrap="none" anchor="ctr"/>
          <a:lstStyle/>
          <a:p>
            <a:pPr defTabSz="914400" fontAlgn="base">
              <a:spcBef>
                <a:spcPct val="0"/>
              </a:spcBef>
              <a:spcAft>
                <a:spcPct val="0"/>
              </a:spcAft>
            </a:pPr>
            <a:endParaRPr lang="en-US">
              <a:solidFill>
                <a:srgbClr val="000000"/>
              </a:solidFill>
              <a:latin typeface="Calisto MT"/>
              <a:ea typeface="ＭＳ Ｐゴシック" charset="0"/>
              <a:cs typeface="Arial" charset="0"/>
            </a:endParaRPr>
          </a:p>
        </p:txBody>
      </p:sp>
      <p:sp>
        <p:nvSpPr>
          <p:cNvPr id="99343" name="AutoShape 89"/>
          <p:cNvSpPr>
            <a:spLocks noChangeArrowheads="1"/>
          </p:cNvSpPr>
          <p:nvPr/>
        </p:nvSpPr>
        <p:spPr bwMode="auto">
          <a:xfrm rot="-5521271">
            <a:off x="5610225" y="5089525"/>
            <a:ext cx="230188" cy="230188"/>
          </a:xfrm>
          <a:prstGeom prst="triangle">
            <a:avLst>
              <a:gd name="adj" fmla="val 50000"/>
            </a:avLst>
          </a:prstGeom>
          <a:solidFill>
            <a:srgbClr val="7575D1"/>
          </a:solidFill>
          <a:ln w="12700">
            <a:solidFill>
              <a:srgbClr val="262673"/>
            </a:solidFill>
            <a:miter lim="800000"/>
            <a:headEnd/>
            <a:tailEnd/>
          </a:ln>
        </p:spPr>
        <p:txBody>
          <a:bodyPr wrap="none" anchor="ctr"/>
          <a:lstStyle/>
          <a:p>
            <a:pPr defTabSz="914400" fontAlgn="base">
              <a:spcBef>
                <a:spcPct val="0"/>
              </a:spcBef>
              <a:spcAft>
                <a:spcPct val="0"/>
              </a:spcAft>
            </a:pPr>
            <a:endParaRPr lang="en-US">
              <a:solidFill>
                <a:srgbClr val="000000"/>
              </a:solidFill>
              <a:latin typeface="Calisto MT"/>
              <a:ea typeface="ＭＳ Ｐゴシック" charset="0"/>
              <a:cs typeface="Arial" charset="0"/>
            </a:endParaRPr>
          </a:p>
        </p:txBody>
      </p:sp>
      <p:pic>
        <p:nvPicPr>
          <p:cNvPr id="99345" name="Picture 2" descr="Boy with notebook.jpg"/>
          <p:cNvPicPr>
            <a:picLocks noChangeAspect="1"/>
          </p:cNvPicPr>
          <p:nvPr/>
        </p:nvPicPr>
        <p:blipFill>
          <a:blip r:embed="rId3">
            <a:extLst>
              <a:ext uri="{28A0092B-C50C-407E-A947-70E740481C1C}">
                <a14:useLocalDpi xmlns:a14="http://schemas.microsoft.com/office/drawing/2010/main" val="0"/>
              </a:ext>
            </a:extLst>
          </a:blip>
          <a:srcRect l="3912" t="1457" b="22179"/>
          <a:stretch>
            <a:fillRect/>
          </a:stretch>
        </p:blipFill>
        <p:spPr bwMode="auto">
          <a:xfrm>
            <a:off x="577850" y="1165225"/>
            <a:ext cx="1174750" cy="140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46" name="Text Box 84"/>
          <p:cNvSpPr txBox="1">
            <a:spLocks noChangeArrowheads="1"/>
          </p:cNvSpPr>
          <p:nvPr/>
        </p:nvSpPr>
        <p:spPr bwMode="auto">
          <a:xfrm>
            <a:off x="400050" y="2786063"/>
            <a:ext cx="1530350" cy="238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defTabSz="914400" fontAlgn="base">
              <a:lnSpc>
                <a:spcPct val="120000"/>
              </a:lnSpc>
              <a:spcBef>
                <a:spcPts val="300"/>
              </a:spcBef>
              <a:spcAft>
                <a:spcPct val="0"/>
              </a:spcAft>
            </a:pPr>
            <a:r>
              <a:rPr lang="en-US" sz="1600" dirty="0">
                <a:solidFill>
                  <a:srgbClr val="000000"/>
                </a:solidFill>
              </a:rPr>
              <a:t>History,</a:t>
            </a:r>
          </a:p>
          <a:p>
            <a:pPr algn="r" defTabSz="914400" fontAlgn="base">
              <a:lnSpc>
                <a:spcPct val="120000"/>
              </a:lnSpc>
              <a:spcBef>
                <a:spcPts val="300"/>
              </a:spcBef>
              <a:spcAft>
                <a:spcPct val="0"/>
              </a:spcAft>
            </a:pPr>
            <a:r>
              <a:rPr lang="en-US" sz="1600" dirty="0">
                <a:solidFill>
                  <a:srgbClr val="000000"/>
                </a:solidFill>
              </a:rPr>
              <a:t>Strengths,</a:t>
            </a:r>
          </a:p>
          <a:p>
            <a:pPr algn="r" defTabSz="914400" fontAlgn="base">
              <a:lnSpc>
                <a:spcPct val="120000"/>
              </a:lnSpc>
              <a:spcBef>
                <a:spcPts val="300"/>
              </a:spcBef>
              <a:spcAft>
                <a:spcPct val="0"/>
              </a:spcAft>
            </a:pPr>
            <a:r>
              <a:rPr lang="en-US" sz="1600" dirty="0">
                <a:solidFill>
                  <a:srgbClr val="000000"/>
                </a:solidFill>
              </a:rPr>
              <a:t>Challenges,</a:t>
            </a:r>
          </a:p>
          <a:p>
            <a:pPr algn="r" defTabSz="914400" fontAlgn="base">
              <a:lnSpc>
                <a:spcPct val="120000"/>
              </a:lnSpc>
              <a:spcBef>
                <a:spcPts val="300"/>
              </a:spcBef>
              <a:spcAft>
                <a:spcPct val="0"/>
              </a:spcAft>
            </a:pPr>
            <a:r>
              <a:rPr lang="en-US" sz="1600" dirty="0">
                <a:solidFill>
                  <a:srgbClr val="000000"/>
                </a:solidFill>
              </a:rPr>
              <a:t>Metacognition,</a:t>
            </a:r>
          </a:p>
          <a:p>
            <a:pPr algn="r" defTabSz="914400" fontAlgn="base">
              <a:lnSpc>
                <a:spcPct val="120000"/>
              </a:lnSpc>
              <a:spcBef>
                <a:spcPts val="300"/>
              </a:spcBef>
              <a:spcAft>
                <a:spcPct val="0"/>
              </a:spcAft>
            </a:pPr>
            <a:r>
              <a:rPr lang="en-US" sz="1600" dirty="0">
                <a:solidFill>
                  <a:srgbClr val="000000"/>
                </a:solidFill>
              </a:rPr>
              <a:t>Knowledge,</a:t>
            </a:r>
          </a:p>
          <a:p>
            <a:pPr algn="r" defTabSz="914400" fontAlgn="base">
              <a:lnSpc>
                <a:spcPct val="120000"/>
              </a:lnSpc>
              <a:spcBef>
                <a:spcPts val="300"/>
              </a:spcBef>
              <a:spcAft>
                <a:spcPct val="0"/>
              </a:spcAft>
            </a:pPr>
            <a:r>
              <a:rPr lang="en-US" sz="1600" dirty="0">
                <a:solidFill>
                  <a:srgbClr val="000000"/>
                </a:solidFill>
              </a:rPr>
              <a:t>Beliefs,</a:t>
            </a:r>
          </a:p>
          <a:p>
            <a:pPr algn="r" defTabSz="914400" fontAlgn="base">
              <a:lnSpc>
                <a:spcPct val="120000"/>
              </a:lnSpc>
              <a:spcBef>
                <a:spcPts val="300"/>
              </a:spcBef>
              <a:spcAft>
                <a:spcPct val="0"/>
              </a:spcAft>
            </a:pPr>
            <a:r>
              <a:rPr lang="en-US" sz="1600" dirty="0">
                <a:solidFill>
                  <a:srgbClr val="000000"/>
                </a:solidFill>
              </a:rPr>
              <a:t>Agency </a:t>
            </a:r>
          </a:p>
        </p:txBody>
      </p:sp>
      <p:sp>
        <p:nvSpPr>
          <p:cNvPr id="5" name="Left-Right Arrow 4"/>
          <p:cNvSpPr/>
          <p:nvPr/>
        </p:nvSpPr>
        <p:spPr>
          <a:xfrm>
            <a:off x="1976438" y="3744913"/>
            <a:ext cx="657225" cy="404812"/>
          </a:xfrm>
          <a:prstGeom prst="left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alisto MT"/>
            </a:endParaRPr>
          </a:p>
        </p:txBody>
      </p:sp>
      <p:sp>
        <p:nvSpPr>
          <p:cNvPr id="99348" name="TextBox 5"/>
          <p:cNvSpPr txBox="1">
            <a:spLocks noChangeArrowheads="1"/>
          </p:cNvSpPr>
          <p:nvPr/>
        </p:nvSpPr>
        <p:spPr bwMode="auto">
          <a:xfrm>
            <a:off x="5940425" y="6308725"/>
            <a:ext cx="2986088"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defTabSz="914400" fontAlgn="base">
              <a:spcBef>
                <a:spcPct val="0"/>
              </a:spcBef>
              <a:spcAft>
                <a:spcPct val="0"/>
              </a:spcAft>
            </a:pPr>
            <a:r>
              <a:rPr lang="en-US" sz="1600" i="0">
                <a:solidFill>
                  <a:srgbClr val="000000"/>
                </a:solidFill>
              </a:rPr>
              <a:t>Butler, 2002; Butler et al., 2011</a:t>
            </a:r>
          </a:p>
        </p:txBody>
      </p:sp>
      <p:sp>
        <p:nvSpPr>
          <p:cNvPr id="22" name="Block Arc 21"/>
          <p:cNvSpPr/>
          <p:nvPr/>
        </p:nvSpPr>
        <p:spPr>
          <a:xfrm flipV="1">
            <a:off x="3298715" y="4858294"/>
            <a:ext cx="4615043" cy="1354320"/>
          </a:xfrm>
          <a:prstGeom prst="blockArc">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srgbClr val="000000"/>
              </a:solidFill>
              <a:latin typeface="Calisto MT"/>
            </a:endParaRPr>
          </a:p>
        </p:txBody>
      </p:sp>
      <p:sp>
        <p:nvSpPr>
          <p:cNvPr id="23" name="TextBox 22"/>
          <p:cNvSpPr txBox="1">
            <a:spLocks noChangeArrowheads="1"/>
          </p:cNvSpPr>
          <p:nvPr/>
        </p:nvSpPr>
        <p:spPr bwMode="auto">
          <a:xfrm>
            <a:off x="4027009" y="5829191"/>
            <a:ext cx="3237685" cy="3077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defTabSz="914400" fontAlgn="base">
              <a:spcBef>
                <a:spcPct val="0"/>
              </a:spcBef>
              <a:spcAft>
                <a:spcPct val="0"/>
              </a:spcAft>
            </a:pPr>
            <a:r>
              <a:rPr lang="en-US" sz="1400" i="0" dirty="0">
                <a:solidFill>
                  <a:srgbClr val="000000"/>
                </a:solidFill>
              </a:rPr>
              <a:t>Emotions &amp; Motivation</a:t>
            </a:r>
          </a:p>
        </p:txBody>
      </p:sp>
    </p:spTree>
    <p:extLst>
      <p:ext uri="{BB962C8B-B14F-4D97-AF65-F5344CB8AC3E}">
        <p14:creationId xmlns:p14="http://schemas.microsoft.com/office/powerpoint/2010/main" val="199710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0724">
                                            <p:txEl>
                                              <p:pRg st="0" end="0"/>
                                            </p:txEl>
                                          </p:spTgt>
                                        </p:tgtEl>
                                        <p:attrNameLst>
                                          <p:attrName>ppt_x</p:attrName>
                                          <p:attrName>ppt_y</p:attrName>
                                        </p:attrNameLst>
                                      </p:cBhvr>
                                    </p:animMotion>
                                    <p:animRot by="1500000">
                                      <p:cBhvr>
                                        <p:cTn id="11" dur="125" fill="hold">
                                          <p:stCondLst>
                                            <p:cond delay="0"/>
                                          </p:stCondLst>
                                        </p:cTn>
                                        <p:tgtEl>
                                          <p:spTgt spid="30724">
                                            <p:txEl>
                                              <p:pRg st="0" end="0"/>
                                            </p:txEl>
                                          </p:spTgt>
                                        </p:tgtEl>
                                        <p:attrNameLst>
                                          <p:attrName>r</p:attrName>
                                        </p:attrNameLst>
                                      </p:cBhvr>
                                    </p:animRot>
                                    <p:animRot by="-1500000">
                                      <p:cBhvr>
                                        <p:cTn id="12" dur="125" fill="hold">
                                          <p:stCondLst>
                                            <p:cond delay="125"/>
                                          </p:stCondLst>
                                        </p:cTn>
                                        <p:tgtEl>
                                          <p:spTgt spid="30724">
                                            <p:txEl>
                                              <p:pRg st="0" end="0"/>
                                            </p:txEl>
                                          </p:spTgt>
                                        </p:tgtEl>
                                        <p:attrNameLst>
                                          <p:attrName>r</p:attrName>
                                        </p:attrNameLst>
                                      </p:cBhvr>
                                    </p:animRot>
                                    <p:animRot by="-1500000">
                                      <p:cBhvr>
                                        <p:cTn id="13" dur="125" fill="hold">
                                          <p:stCondLst>
                                            <p:cond delay="250"/>
                                          </p:stCondLst>
                                        </p:cTn>
                                        <p:tgtEl>
                                          <p:spTgt spid="30724">
                                            <p:txEl>
                                              <p:pRg st="0" end="0"/>
                                            </p:txEl>
                                          </p:spTgt>
                                        </p:tgtEl>
                                        <p:attrNameLst>
                                          <p:attrName>r</p:attrName>
                                        </p:attrNameLst>
                                      </p:cBhvr>
                                    </p:animRot>
                                    <p:animRot by="1500000">
                                      <p:cBhvr>
                                        <p:cTn id="14" dur="125" fill="hold">
                                          <p:stCondLst>
                                            <p:cond delay="375"/>
                                          </p:stCondLst>
                                        </p:cTn>
                                        <p:tgtEl>
                                          <p:spTgt spid="30724">
                                            <p:txEl>
                                              <p:pRg st="0" end="0"/>
                                            </p:txEl>
                                          </p:spTgt>
                                        </p:tgtEl>
                                        <p:attrNameLst>
                                          <p:attrName>r</p:attrName>
                                        </p:attrNameLst>
                                      </p:cBhvr>
                                    </p:animRot>
                                  </p:childTnLst>
                                </p:cTn>
                              </p:par>
                              <p:par>
                                <p:cTn id="15" presetID="34" presetClass="emph" presetSubtype="0" fill="hold" nodeType="with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0724">
                                            <p:txEl>
                                              <p:pRg st="1" end="1"/>
                                            </p:txEl>
                                          </p:spTgt>
                                        </p:tgtEl>
                                        <p:attrNameLst>
                                          <p:attrName>ppt_x</p:attrName>
                                          <p:attrName>ppt_y</p:attrName>
                                        </p:attrNameLst>
                                      </p:cBhvr>
                                    </p:animMotion>
                                    <p:animRot by="1500000">
                                      <p:cBhvr>
                                        <p:cTn id="17" dur="125" fill="hold">
                                          <p:stCondLst>
                                            <p:cond delay="0"/>
                                          </p:stCondLst>
                                        </p:cTn>
                                        <p:tgtEl>
                                          <p:spTgt spid="30724">
                                            <p:txEl>
                                              <p:pRg st="1" end="1"/>
                                            </p:txEl>
                                          </p:spTgt>
                                        </p:tgtEl>
                                        <p:attrNameLst>
                                          <p:attrName>r</p:attrName>
                                        </p:attrNameLst>
                                      </p:cBhvr>
                                    </p:animRot>
                                    <p:animRot by="-1500000">
                                      <p:cBhvr>
                                        <p:cTn id="18" dur="125" fill="hold">
                                          <p:stCondLst>
                                            <p:cond delay="125"/>
                                          </p:stCondLst>
                                        </p:cTn>
                                        <p:tgtEl>
                                          <p:spTgt spid="30724">
                                            <p:txEl>
                                              <p:pRg st="1" end="1"/>
                                            </p:txEl>
                                          </p:spTgt>
                                        </p:tgtEl>
                                        <p:attrNameLst>
                                          <p:attrName>r</p:attrName>
                                        </p:attrNameLst>
                                      </p:cBhvr>
                                    </p:animRot>
                                    <p:animRot by="-1500000">
                                      <p:cBhvr>
                                        <p:cTn id="19" dur="125" fill="hold">
                                          <p:stCondLst>
                                            <p:cond delay="250"/>
                                          </p:stCondLst>
                                        </p:cTn>
                                        <p:tgtEl>
                                          <p:spTgt spid="30724">
                                            <p:txEl>
                                              <p:pRg st="1" end="1"/>
                                            </p:txEl>
                                          </p:spTgt>
                                        </p:tgtEl>
                                        <p:attrNameLst>
                                          <p:attrName>r</p:attrName>
                                        </p:attrNameLst>
                                      </p:cBhvr>
                                    </p:animRot>
                                    <p:animRot by="1500000">
                                      <p:cBhvr>
                                        <p:cTn id="20" dur="125" fill="hold">
                                          <p:stCondLst>
                                            <p:cond delay="375"/>
                                          </p:stCondLst>
                                        </p:cTn>
                                        <p:tgtEl>
                                          <p:spTgt spid="30724">
                                            <p:txEl>
                                              <p:pRg st="1" end="1"/>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grpId="0" nodeType="clickEffect">
                                  <p:stCondLst>
                                    <p:cond delay="0"/>
                                  </p:stCondLst>
                                  <p:childTnLst>
                                    <p:animRot by="21600000">
                                      <p:cBhvr>
                                        <p:cTn id="24" dur="2000" fill="hold"/>
                                        <p:tgtEl>
                                          <p:spTgt spid="3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grpId="0" nodeType="clickEffect">
                                  <p:stCondLst>
                                    <p:cond delay="0"/>
                                  </p:stCondLst>
                                  <p:childTnLst>
                                    <p:animRot by="21600000">
                                      <p:cBhvr>
                                        <p:cTn id="28" dur="2000" fill="hold"/>
                                        <p:tgtEl>
                                          <p:spTgt spid="30"/>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grpId="0" nodeType="clickEffect">
                                  <p:stCondLst>
                                    <p:cond delay="0"/>
                                  </p:stCondLst>
                                  <p:childTnLst>
                                    <p:animRot by="21600000">
                                      <p:cBhvr>
                                        <p:cTn id="32" dur="2000" fill="hold"/>
                                        <p:tgtEl>
                                          <p:spTgt spid="3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0" nodeType="clickEffect">
                                  <p:stCondLst>
                                    <p:cond delay="0"/>
                                  </p:stCondLst>
                                  <p:childTnLst>
                                    <p:animRot by="21600000">
                                      <p:cBhvr>
                                        <p:cTn id="36" dur="2000" fill="hold"/>
                                        <p:tgtEl>
                                          <p:spTgt spid="3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grpId="0" nodeType="clickEffect">
                                  <p:stCondLst>
                                    <p:cond delay="0"/>
                                  </p:stCondLst>
                                  <p:childTnLst>
                                    <p:animRot by="21600000">
                                      <p:cBhvr>
                                        <p:cTn id="40" dur="2000" fill="hold"/>
                                        <p:tgtEl>
                                          <p:spTgt spid="33"/>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4" presetClass="emph" presetSubtype="0" fill="hold" grpId="0" nodeType="clickEffect">
                                  <p:stCondLst>
                                    <p:cond delay="0"/>
                                  </p:stCondLst>
                                  <p:childTnLst>
                                    <p:animClr clrSpc="hsl" dir="cw">
                                      <p:cBhvr override="childStyle">
                                        <p:cTn id="44" dur="500" fill="hold"/>
                                        <p:tgtEl>
                                          <p:spTgt spid="22"/>
                                        </p:tgtEl>
                                        <p:attrNameLst>
                                          <p:attrName>style.color</p:attrName>
                                        </p:attrNameLst>
                                      </p:cBhvr>
                                      <p:by>
                                        <p:hsl h="0" s="-12549" l="-25098"/>
                                      </p:by>
                                    </p:animClr>
                                    <p:animClr clrSpc="hsl" dir="cw">
                                      <p:cBhvr>
                                        <p:cTn id="45" dur="500" fill="hold"/>
                                        <p:tgtEl>
                                          <p:spTgt spid="22"/>
                                        </p:tgtEl>
                                        <p:attrNameLst>
                                          <p:attrName>fillcolor</p:attrName>
                                        </p:attrNameLst>
                                      </p:cBhvr>
                                      <p:by>
                                        <p:hsl h="0" s="-12549" l="-25098"/>
                                      </p:by>
                                    </p:animClr>
                                    <p:animClr clrSpc="hsl" dir="cw">
                                      <p:cBhvr>
                                        <p:cTn id="46" dur="500" fill="hold"/>
                                        <p:tgtEl>
                                          <p:spTgt spid="22"/>
                                        </p:tgtEl>
                                        <p:attrNameLst>
                                          <p:attrName>stroke.color</p:attrName>
                                        </p:attrNameLst>
                                      </p:cBhvr>
                                      <p:by>
                                        <p:hsl h="0" s="-12549" l="-25098"/>
                                      </p:by>
                                    </p:animClr>
                                    <p:set>
                                      <p:cBhvr>
                                        <p:cTn id="47" dur="500"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5"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i="0"/>
          </a:p>
        </p:txBody>
      </p:sp>
      <p:sp>
        <p:nvSpPr>
          <p:cNvPr id="2" name="Title 1"/>
          <p:cNvSpPr>
            <a:spLocks noGrp="1"/>
          </p:cNvSpPr>
          <p:nvPr>
            <p:ph type="title"/>
          </p:nvPr>
        </p:nvSpPr>
        <p:spPr>
          <a:xfrm>
            <a:off x="430697" y="122776"/>
            <a:ext cx="8227390" cy="1143000"/>
          </a:xfrm>
        </p:spPr>
        <p:txBody>
          <a:bodyPr>
            <a:normAutofit/>
          </a:bodyPr>
          <a:lstStyle/>
          <a:p>
            <a:r>
              <a:rPr lang="en-US" sz="4000" dirty="0"/>
              <a:t>What are SRL Promoting Practices?</a:t>
            </a:r>
          </a:p>
        </p:txBody>
      </p:sp>
      <p:sp>
        <p:nvSpPr>
          <p:cNvPr id="3" name="Content Placeholder 2"/>
          <p:cNvSpPr>
            <a:spLocks noGrp="1"/>
          </p:cNvSpPr>
          <p:nvPr>
            <p:ph idx="1"/>
          </p:nvPr>
        </p:nvSpPr>
        <p:spPr>
          <a:xfrm>
            <a:off x="430697" y="1457740"/>
            <a:ext cx="8502991" cy="5400260"/>
          </a:xfrm>
        </p:spPr>
        <p:txBody>
          <a:bodyPr>
            <a:normAutofit fontScale="70000" lnSpcReduction="20000"/>
          </a:bodyPr>
          <a:lstStyle/>
          <a:p>
            <a:pPr marL="0" indent="0">
              <a:buNone/>
            </a:pPr>
            <a:r>
              <a:rPr lang="en-US" dirty="0"/>
              <a:t>Providing structure</a:t>
            </a:r>
          </a:p>
          <a:p>
            <a:pPr marL="350838" lvl="1" indent="0">
              <a:buNone/>
            </a:pPr>
            <a:r>
              <a:rPr lang="en-US" dirty="0">
                <a:solidFill>
                  <a:srgbClr val="7F7F7F"/>
                </a:solidFill>
              </a:rPr>
              <a:t>Clear expectations &amp; instructions</a:t>
            </a:r>
          </a:p>
          <a:p>
            <a:pPr marL="0" indent="0">
              <a:buNone/>
            </a:pPr>
            <a:r>
              <a:rPr lang="en-US" dirty="0"/>
              <a:t>Giving students influence</a:t>
            </a:r>
          </a:p>
          <a:p>
            <a:pPr marL="350838" lvl="1" indent="0">
              <a:buNone/>
            </a:pPr>
            <a:r>
              <a:rPr lang="en-US" dirty="0">
                <a:solidFill>
                  <a:srgbClr val="7F7F7F"/>
                </a:solidFill>
              </a:rPr>
              <a:t>choices, involvement in decision making</a:t>
            </a:r>
          </a:p>
          <a:p>
            <a:pPr marL="350838" lvl="1" indent="0">
              <a:buNone/>
            </a:pPr>
            <a:r>
              <a:rPr lang="en-US" dirty="0">
                <a:solidFill>
                  <a:srgbClr val="7F7F7F"/>
                </a:solidFill>
              </a:rPr>
              <a:t>control over challenge</a:t>
            </a:r>
          </a:p>
          <a:p>
            <a:pPr marL="350838" lvl="1" indent="0">
              <a:buNone/>
            </a:pPr>
            <a:r>
              <a:rPr lang="en-US" dirty="0">
                <a:solidFill>
                  <a:srgbClr val="7F7F7F"/>
                </a:solidFill>
              </a:rPr>
              <a:t>self-reflection, self-assessment</a:t>
            </a:r>
          </a:p>
          <a:p>
            <a:pPr marL="0" indent="0">
              <a:buNone/>
            </a:pPr>
            <a:r>
              <a:rPr lang="en-US" dirty="0"/>
              <a:t>Supporting, scaffolding, co-regulating</a:t>
            </a:r>
          </a:p>
          <a:p>
            <a:pPr marL="350838" lvl="1" indent="0">
              <a:buNone/>
            </a:pPr>
            <a:r>
              <a:rPr lang="en-US" dirty="0">
                <a:solidFill>
                  <a:srgbClr val="7F7F7F"/>
                </a:solidFill>
              </a:rPr>
              <a:t>teacher support</a:t>
            </a:r>
          </a:p>
          <a:p>
            <a:pPr marL="350838" lvl="1" indent="0">
              <a:buNone/>
            </a:pPr>
            <a:r>
              <a:rPr lang="en-US" dirty="0">
                <a:solidFill>
                  <a:srgbClr val="7F7F7F"/>
                </a:solidFill>
              </a:rPr>
              <a:t>peer support</a:t>
            </a:r>
          </a:p>
          <a:p>
            <a:pPr marL="402336" lvl="1" indent="0">
              <a:buNone/>
            </a:pPr>
            <a:r>
              <a:rPr lang="en-US" dirty="0">
                <a:solidFill>
                  <a:schemeClr val="accent3"/>
                </a:solidFill>
              </a:rPr>
              <a:t>*</a:t>
            </a:r>
            <a:r>
              <a:rPr lang="en-US" dirty="0">
                <a:solidFill>
                  <a:srgbClr val="7F7F7F"/>
                </a:solidFill>
              </a:rPr>
              <a:t>  lots of metacognitive language</a:t>
            </a:r>
          </a:p>
          <a:p>
            <a:pPr marL="0" indent="0">
              <a:buNone/>
            </a:pPr>
            <a:r>
              <a:rPr lang="en-US" dirty="0"/>
              <a:t>Modeling</a:t>
            </a:r>
          </a:p>
          <a:p>
            <a:pPr marL="0" indent="0">
              <a:buNone/>
            </a:pPr>
            <a:r>
              <a:rPr lang="en-US" dirty="0"/>
              <a:t>Accommodating individual differences</a:t>
            </a:r>
          </a:p>
          <a:p>
            <a:pPr marL="0" indent="0">
              <a:buNone/>
            </a:pPr>
            <a:r>
              <a:rPr lang="en-US" dirty="0"/>
              <a:t>Creating a community of learners—group cohesion</a:t>
            </a:r>
          </a:p>
          <a:p>
            <a:endParaRPr lang="en-US" i="1" dirty="0"/>
          </a:p>
          <a:p>
            <a:pPr marL="0" indent="0">
              <a:buNone/>
            </a:pPr>
            <a:r>
              <a:rPr lang="en-US" i="1" dirty="0"/>
              <a:t>Butler, Schnellert &amp; Perry, 2017</a:t>
            </a:r>
          </a:p>
        </p:txBody>
      </p:sp>
      <p:pic>
        <p:nvPicPr>
          <p:cNvPr id="5" name="Picture 4"/>
          <p:cNvPicPr>
            <a:picLocks noChangeAspect="1"/>
          </p:cNvPicPr>
          <p:nvPr/>
        </p:nvPicPr>
        <p:blipFill>
          <a:blip r:embed="rId2"/>
          <a:stretch>
            <a:fillRect/>
          </a:stretch>
        </p:blipFill>
        <p:spPr>
          <a:xfrm>
            <a:off x="5797274" y="2032000"/>
            <a:ext cx="2882900" cy="3162300"/>
          </a:xfrm>
          <a:prstGeom prst="rect">
            <a:avLst/>
          </a:prstGeom>
        </p:spPr>
      </p:pic>
    </p:spTree>
    <p:extLst>
      <p:ext uri="{BB962C8B-B14F-4D97-AF65-F5344CB8AC3E}">
        <p14:creationId xmlns:p14="http://schemas.microsoft.com/office/powerpoint/2010/main" val="395486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72D598-5CD9-476A-9FC7-48D7BE980BF5}"/>
              </a:ext>
            </a:extLst>
          </p:cNvPr>
          <p:cNvPicPr>
            <a:picLocks noChangeAspect="1"/>
          </p:cNvPicPr>
          <p:nvPr/>
        </p:nvPicPr>
        <p:blipFill>
          <a:blip r:embed="rId3"/>
          <a:stretch>
            <a:fillRect/>
          </a:stretch>
        </p:blipFill>
        <p:spPr>
          <a:xfrm>
            <a:off x="1707448" y="869508"/>
            <a:ext cx="6862157" cy="5118984"/>
          </a:xfrm>
          <a:prstGeom prst="rect">
            <a:avLst/>
          </a:prstGeom>
        </p:spPr>
      </p:pic>
      <p:sp>
        <p:nvSpPr>
          <p:cNvPr id="7" name="TextBox 6">
            <a:extLst>
              <a:ext uri="{FF2B5EF4-FFF2-40B4-BE49-F238E27FC236}">
                <a16:creationId xmlns:a16="http://schemas.microsoft.com/office/drawing/2014/main" id="{14EA07D6-B88A-EBBE-5ECB-F28B9F56F75B}"/>
              </a:ext>
            </a:extLst>
          </p:cNvPr>
          <p:cNvSpPr txBox="1"/>
          <p:nvPr/>
        </p:nvSpPr>
        <p:spPr>
          <a:xfrm>
            <a:off x="348316" y="2216381"/>
            <a:ext cx="1359132" cy="1754326"/>
          </a:xfrm>
          <a:prstGeom prst="rect">
            <a:avLst/>
          </a:prstGeom>
          <a:noFill/>
        </p:spPr>
        <p:txBody>
          <a:bodyPr wrap="square" rtlCol="0">
            <a:spAutoFit/>
          </a:bodyPr>
          <a:lstStyle/>
          <a:p>
            <a:pPr defTabSz="685800">
              <a:defRPr/>
            </a:pPr>
            <a:r>
              <a:rPr lang="en-CA" sz="1350" dirty="0">
                <a:solidFill>
                  <a:prstClr val="black"/>
                </a:solidFill>
                <a:latin typeface="Gill Sans MT" panose="020B0502020104020203"/>
              </a:rPr>
              <a:t>Download for free: </a:t>
            </a:r>
          </a:p>
          <a:p>
            <a:pPr defTabSz="685800">
              <a:defRPr/>
            </a:pPr>
            <a:r>
              <a:rPr lang="en-CA" sz="1350" dirty="0">
                <a:solidFill>
                  <a:prstClr val="black"/>
                </a:solidFill>
                <a:latin typeface="Gill Sans MT" panose="020B0502020104020203"/>
                <a:hlinkClick r:id="rId4"/>
              </a:rPr>
              <a:t>https://info.novakeducation.com/udl-choice-boards-free-resource-downloads</a:t>
            </a:r>
            <a:r>
              <a:rPr lang="en-CA" sz="1350" dirty="0">
                <a:solidFill>
                  <a:prstClr val="black"/>
                </a:solidFill>
                <a:latin typeface="Gill Sans MT" panose="020B0502020104020203"/>
              </a:rPr>
              <a:t> </a:t>
            </a:r>
          </a:p>
        </p:txBody>
      </p:sp>
    </p:spTree>
    <p:extLst>
      <p:ext uri="{BB962C8B-B14F-4D97-AF65-F5344CB8AC3E}">
        <p14:creationId xmlns:p14="http://schemas.microsoft.com/office/powerpoint/2010/main" val="3314842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Empowering Learners</a:t>
            </a:r>
          </a:p>
        </p:txBody>
      </p:sp>
      <p:pic>
        <p:nvPicPr>
          <p:cNvPr id="4" name="Content Placeholder 3"/>
          <p:cNvPicPr>
            <a:picLocks noGrp="1" noChangeAspect="1"/>
          </p:cNvPicPr>
          <p:nvPr>
            <p:ph idx="1"/>
          </p:nvPr>
        </p:nvPicPr>
        <p:blipFill rotWithShape="1">
          <a:blip r:embed="rId2"/>
          <a:srcRect l="23603" r="13797"/>
          <a:stretch/>
        </p:blipFill>
        <p:spPr>
          <a:xfrm>
            <a:off x="4848754" y="2133601"/>
            <a:ext cx="3439055" cy="3931920"/>
          </a:xfrm>
        </p:spPr>
      </p:pic>
      <p:sp>
        <p:nvSpPr>
          <p:cNvPr id="5" name="TextBox 4"/>
          <p:cNvSpPr txBox="1"/>
          <p:nvPr/>
        </p:nvSpPr>
        <p:spPr>
          <a:xfrm>
            <a:off x="612588" y="2218314"/>
            <a:ext cx="3735293" cy="3847207"/>
          </a:xfrm>
          <a:prstGeom prst="rect">
            <a:avLst/>
          </a:prstGeom>
          <a:noFill/>
        </p:spPr>
        <p:txBody>
          <a:bodyPr wrap="square" rtlCol="0">
            <a:spAutoFit/>
          </a:bodyPr>
          <a:lstStyle/>
          <a:p>
            <a:pPr defTabSz="457200">
              <a:spcBef>
                <a:spcPts val="2400"/>
              </a:spcBef>
            </a:pPr>
            <a:r>
              <a:rPr lang="en-US" sz="2800" dirty="0">
                <a:solidFill>
                  <a:srgbClr val="000000"/>
                </a:solidFill>
                <a:latin typeface="Calisto MT"/>
              </a:rPr>
              <a:t>Can we assume students know how to participate in the life of a classroom?</a:t>
            </a:r>
          </a:p>
          <a:p>
            <a:pPr defTabSz="457200">
              <a:spcBef>
                <a:spcPts val="2400"/>
              </a:spcBef>
            </a:pPr>
            <a:r>
              <a:rPr lang="en-US" sz="2800" dirty="0">
                <a:solidFill>
                  <a:srgbClr val="000000"/>
                </a:solidFill>
                <a:latin typeface="Calisto MT"/>
              </a:rPr>
              <a:t>How can we empower </a:t>
            </a:r>
            <a:r>
              <a:rPr lang="en-US" sz="2800" i="1" dirty="0">
                <a:solidFill>
                  <a:srgbClr val="000000"/>
                </a:solidFill>
                <a:latin typeface="Calisto MT"/>
              </a:rPr>
              <a:t>students</a:t>
            </a:r>
            <a:r>
              <a:rPr lang="en-US" sz="2800" dirty="0">
                <a:solidFill>
                  <a:srgbClr val="000000"/>
                </a:solidFill>
                <a:latin typeface="Calisto MT"/>
              </a:rPr>
              <a:t> to take control over their learning and </a:t>
            </a:r>
            <a:r>
              <a:rPr lang="en-US" sz="2800" dirty="0" err="1">
                <a:solidFill>
                  <a:srgbClr val="000000"/>
                </a:solidFill>
                <a:latin typeface="Calisto MT"/>
              </a:rPr>
              <a:t>behaviour</a:t>
            </a:r>
            <a:r>
              <a:rPr lang="en-US" sz="2800" dirty="0">
                <a:solidFill>
                  <a:srgbClr val="000000"/>
                </a:solidFill>
                <a:latin typeface="Calisto MT"/>
              </a:rPr>
              <a:t>?</a:t>
            </a:r>
          </a:p>
        </p:txBody>
      </p:sp>
    </p:spTree>
    <p:extLst>
      <p:ext uri="{BB962C8B-B14F-4D97-AF65-F5344CB8AC3E}">
        <p14:creationId xmlns:p14="http://schemas.microsoft.com/office/powerpoint/2010/main" val="210226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Calisto MT"/>
            </a:endParaRPr>
          </a:p>
        </p:txBody>
      </p:sp>
      <p:sp>
        <p:nvSpPr>
          <p:cNvPr id="2" name="Title 1"/>
          <p:cNvSpPr>
            <a:spLocks noGrp="1"/>
          </p:cNvSpPr>
          <p:nvPr>
            <p:ph type="title"/>
          </p:nvPr>
        </p:nvSpPr>
        <p:spPr>
          <a:xfrm>
            <a:off x="369071" y="-92800"/>
            <a:ext cx="8466918" cy="1052920"/>
          </a:xfrm>
        </p:spPr>
        <p:txBody>
          <a:bodyPr>
            <a:normAutofit/>
          </a:bodyPr>
          <a:lstStyle/>
          <a:p>
            <a:pPr algn="ctr"/>
            <a:r>
              <a:rPr lang="en-US" sz="4200" dirty="0"/>
              <a:t>Strategic Questioning</a:t>
            </a:r>
          </a:p>
        </p:txBody>
      </p:sp>
      <p:pic>
        <p:nvPicPr>
          <p:cNvPr id="4" name="Picture 3"/>
          <p:cNvPicPr>
            <a:picLocks noChangeAspect="1"/>
          </p:cNvPicPr>
          <p:nvPr/>
        </p:nvPicPr>
        <p:blipFill>
          <a:blip r:embed="rId3"/>
          <a:stretch>
            <a:fillRect/>
          </a:stretch>
        </p:blipFill>
        <p:spPr>
          <a:xfrm>
            <a:off x="80609" y="960120"/>
            <a:ext cx="8755380" cy="5897880"/>
          </a:xfrm>
          <a:prstGeom prst="rect">
            <a:avLst/>
          </a:prstGeom>
        </p:spPr>
      </p:pic>
    </p:spTree>
    <p:extLst>
      <p:ext uri="{BB962C8B-B14F-4D97-AF65-F5344CB8AC3E}">
        <p14:creationId xmlns:p14="http://schemas.microsoft.com/office/powerpoint/2010/main" val="3914505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How can develop as self-regulating learners?</a:t>
            </a:r>
          </a:p>
          <a:p>
            <a:pPr lvl="1"/>
            <a:r>
              <a:rPr lang="en-US" dirty="0"/>
              <a:t>Posting learning intentions</a:t>
            </a:r>
          </a:p>
          <a:p>
            <a:pPr lvl="1"/>
            <a:r>
              <a:rPr lang="en-US" dirty="0"/>
              <a:t>Co-creating criteria </a:t>
            </a:r>
          </a:p>
          <a:p>
            <a:pPr lvl="1"/>
            <a:r>
              <a:rPr lang="en-US" dirty="0"/>
              <a:t>Referring to criteria when engaging in learning</a:t>
            </a:r>
          </a:p>
          <a:p>
            <a:pPr lvl="1"/>
            <a:r>
              <a:rPr lang="en-US" dirty="0"/>
              <a:t>Having students break down tasks into steps</a:t>
            </a:r>
          </a:p>
          <a:p>
            <a:pPr lvl="1"/>
            <a:r>
              <a:rPr lang="en-US" dirty="0"/>
              <a:t>Reflecting on what working, what’s not and </a:t>
            </a:r>
            <a:r>
              <a:rPr lang="en-US"/>
              <a:t>planning what’s next</a:t>
            </a:r>
            <a:endParaRPr lang="en-US" dirty="0"/>
          </a:p>
        </p:txBody>
      </p:sp>
    </p:spTree>
    <p:extLst>
      <p:ext uri="{BB962C8B-B14F-4D97-AF65-F5344CB8AC3E}">
        <p14:creationId xmlns:p14="http://schemas.microsoft.com/office/powerpoint/2010/main" val="1031279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F8994-6F1C-694D-8B8C-B477BC563F6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3ACEF63-8907-414A-B4D7-4CD6145283A7}"/>
              </a:ext>
            </a:extLst>
          </p:cNvPr>
          <p:cNvPicPr>
            <a:picLocks noGrp="1" noChangeAspect="1"/>
          </p:cNvPicPr>
          <p:nvPr>
            <p:ph idx="1"/>
          </p:nvPr>
        </p:nvPicPr>
        <p:blipFill>
          <a:blip r:embed="rId2"/>
          <a:stretch>
            <a:fillRect/>
          </a:stretch>
        </p:blipFill>
        <p:spPr>
          <a:xfrm>
            <a:off x="842465" y="1201348"/>
            <a:ext cx="7459069" cy="4685036"/>
          </a:xfrm>
        </p:spPr>
      </p:pic>
    </p:spTree>
    <p:extLst>
      <p:ext uri="{BB962C8B-B14F-4D97-AF65-F5344CB8AC3E}">
        <p14:creationId xmlns:p14="http://schemas.microsoft.com/office/powerpoint/2010/main" val="247978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A0C7-89E6-1A5F-1DD5-6C0E1AD340A6}"/>
              </a:ext>
            </a:extLst>
          </p:cNvPr>
          <p:cNvSpPr>
            <a:spLocks noGrp="1"/>
          </p:cNvSpPr>
          <p:nvPr>
            <p:ph type="title"/>
          </p:nvPr>
        </p:nvSpPr>
        <p:spPr/>
        <p:txBody>
          <a:bodyPr/>
          <a:lstStyle/>
          <a:p>
            <a:r>
              <a:rPr lang="en-US" dirty="0"/>
              <a:t>Which one describes…</a:t>
            </a:r>
          </a:p>
        </p:txBody>
      </p:sp>
      <p:pic>
        <p:nvPicPr>
          <p:cNvPr id="5" name="Content Placeholder 4" descr="A collage of animals&#10;&#10;AI-generated content may be incorrect.">
            <a:extLst>
              <a:ext uri="{FF2B5EF4-FFF2-40B4-BE49-F238E27FC236}">
                <a16:creationId xmlns:a16="http://schemas.microsoft.com/office/drawing/2014/main" id="{A4DB20B3-EF5F-4C35-5EB9-C189A7A5BE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490" y="2313555"/>
            <a:ext cx="8726323" cy="4294074"/>
          </a:xfrm>
        </p:spPr>
      </p:pic>
    </p:spTree>
    <p:extLst>
      <p:ext uri="{BB962C8B-B14F-4D97-AF65-F5344CB8AC3E}">
        <p14:creationId xmlns:p14="http://schemas.microsoft.com/office/powerpoint/2010/main" val="2652473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5087-0F55-4340-9120-12AF23D2BE3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DBF68ED-ECA1-234F-82E7-6084D3796AAF}"/>
              </a:ext>
            </a:extLst>
          </p:cNvPr>
          <p:cNvPicPr>
            <a:picLocks noGrp="1" noChangeAspect="1"/>
          </p:cNvPicPr>
          <p:nvPr>
            <p:ph idx="1"/>
          </p:nvPr>
        </p:nvPicPr>
        <p:blipFill>
          <a:blip r:embed="rId2"/>
          <a:stretch>
            <a:fillRect/>
          </a:stretch>
        </p:blipFill>
        <p:spPr>
          <a:xfrm>
            <a:off x="936425" y="2231756"/>
            <a:ext cx="7307466" cy="4034107"/>
          </a:xfrm>
        </p:spPr>
      </p:pic>
    </p:spTree>
    <p:extLst>
      <p:ext uri="{BB962C8B-B14F-4D97-AF65-F5344CB8AC3E}">
        <p14:creationId xmlns:p14="http://schemas.microsoft.com/office/powerpoint/2010/main" val="674334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FCD6ECB-0BAC-8F5B-D554-8DBE0C0EC062}"/>
              </a:ext>
            </a:extLst>
          </p:cNvPr>
          <p:cNvSpPr>
            <a:spLocks noGrp="1"/>
          </p:cNvSpPr>
          <p:nvPr>
            <p:ph type="title"/>
          </p:nvPr>
        </p:nvSpPr>
        <p:spPr>
          <a:xfrm>
            <a:off x="530225" y="1169892"/>
            <a:ext cx="3008313" cy="914400"/>
          </a:xfrm>
        </p:spPr>
        <p:txBody>
          <a:bodyPr/>
          <a:lstStyle/>
          <a:p>
            <a:endParaRPr lang="en-US"/>
          </a:p>
        </p:txBody>
      </p:sp>
      <p:pic>
        <p:nvPicPr>
          <p:cNvPr id="5" name="Content Placeholder 4" descr="A close-up of a screen&#10;&#10;AI-generated content may be incorrect.">
            <a:extLst>
              <a:ext uri="{FF2B5EF4-FFF2-40B4-BE49-F238E27FC236}">
                <a16:creationId xmlns:a16="http://schemas.microsoft.com/office/drawing/2014/main" id="{A1B5E323-1502-C38E-726D-EAE15457D835}"/>
              </a:ext>
            </a:extLst>
          </p:cNvPr>
          <p:cNvPicPr>
            <a:picLocks noGrp="1" noChangeAspect="1"/>
          </p:cNvPicPr>
          <p:nvPr>
            <p:ph idx="1"/>
          </p:nvPr>
        </p:nvPicPr>
        <p:blipFill>
          <a:blip r:embed="rId2"/>
          <a:stretch>
            <a:fillRect/>
          </a:stretch>
        </p:blipFill>
        <p:spPr>
          <a:xfrm>
            <a:off x="1707753" y="95507"/>
            <a:ext cx="5150247" cy="6666985"/>
          </a:xfrm>
          <a:noFill/>
        </p:spPr>
      </p:pic>
      <p:sp>
        <p:nvSpPr>
          <p:cNvPr id="12" name="Text Placeholder 3">
            <a:extLst>
              <a:ext uri="{FF2B5EF4-FFF2-40B4-BE49-F238E27FC236}">
                <a16:creationId xmlns:a16="http://schemas.microsoft.com/office/drawing/2014/main" id="{AD60F275-03C7-E70D-56A7-FAE5B596650B}"/>
              </a:ext>
            </a:extLst>
          </p:cNvPr>
          <p:cNvSpPr>
            <a:spLocks noGrp="1"/>
          </p:cNvSpPr>
          <p:nvPr>
            <p:ph type="body" sz="half" idx="2"/>
          </p:nvPr>
        </p:nvSpPr>
        <p:spPr>
          <a:xfrm>
            <a:off x="530225" y="2147888"/>
            <a:ext cx="3008313" cy="3262313"/>
          </a:xfrm>
        </p:spPr>
        <p:txBody>
          <a:bodyPr/>
          <a:lstStyle/>
          <a:p>
            <a:endParaRPr lang="en-US"/>
          </a:p>
        </p:txBody>
      </p:sp>
    </p:spTree>
    <p:extLst>
      <p:ext uri="{BB962C8B-B14F-4D97-AF65-F5344CB8AC3E}">
        <p14:creationId xmlns:p14="http://schemas.microsoft.com/office/powerpoint/2010/main" val="236582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noChangeAspect="1"/>
          </p:cNvSpPr>
          <p:nvPr/>
        </p:nvSpPr>
        <p:spPr>
          <a:xfrm>
            <a:off x="1698363" y="1973635"/>
            <a:ext cx="5511756" cy="4004702"/>
          </a:xfrm>
          <a:prstGeom prst="rect">
            <a:avLst/>
          </a:prstGeom>
          <a:solidFill>
            <a:srgbClr val="974BB8">
              <a:alpha val="23000"/>
            </a:srgbClr>
          </a:solidFill>
          <a:ln>
            <a:noFill/>
          </a:ln>
        </p:spPr>
        <p:txBody>
          <a:bodyPr vert="horz" lIns="91440" tIns="45720" rIns="91440" bIns="45720" rtlCol="0" anchor="b" anchorCtr="1">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gn="ctr">
              <a:lnSpc>
                <a:spcPct val="120000"/>
              </a:lnSpc>
              <a:buClr>
                <a:srgbClr val="000000">
                  <a:lumMod val="75000"/>
                  <a:lumOff val="25000"/>
                </a:srgbClr>
              </a:buClr>
              <a:buFont typeface="Arial" pitchFamily="34" charset="0"/>
              <a:buNone/>
            </a:pPr>
            <a:r>
              <a:rPr lang="en-CA" dirty="0">
                <a:solidFill>
                  <a:srgbClr val="000000">
                    <a:lumMod val="75000"/>
                    <a:lumOff val="25000"/>
                  </a:srgbClr>
                </a:solidFill>
                <a:latin typeface="Calisto MT"/>
              </a:rPr>
              <a:t>Foster a Community of Learners</a:t>
            </a:r>
          </a:p>
          <a:p>
            <a:pPr marL="0" indent="0" algn="ctr">
              <a:lnSpc>
                <a:spcPct val="120000"/>
              </a:lnSpc>
              <a:spcBef>
                <a:spcPts val="0"/>
              </a:spcBef>
              <a:buClr>
                <a:srgbClr val="000000">
                  <a:lumMod val="75000"/>
                  <a:lumOff val="25000"/>
                </a:srgbClr>
              </a:buClr>
              <a:buFont typeface="Arial" pitchFamily="34" charset="0"/>
              <a:buNone/>
            </a:pPr>
            <a:endParaRPr lang="en-CA" dirty="0">
              <a:solidFill>
                <a:srgbClr val="000000">
                  <a:lumMod val="75000"/>
                  <a:lumOff val="25000"/>
                </a:srgbClr>
              </a:solidFill>
              <a:latin typeface="Calisto MT"/>
            </a:endParaRPr>
          </a:p>
        </p:txBody>
      </p:sp>
      <p:sp>
        <p:nvSpPr>
          <p:cNvPr id="5" name="Title 4"/>
          <p:cNvSpPr>
            <a:spLocks noGrp="1"/>
          </p:cNvSpPr>
          <p:nvPr>
            <p:ph type="title"/>
          </p:nvPr>
        </p:nvSpPr>
        <p:spPr/>
        <p:txBody>
          <a:bodyPr>
            <a:normAutofit fontScale="90000"/>
          </a:bodyPr>
          <a:lstStyle/>
          <a:p>
            <a:pPr algn="ctr"/>
            <a:r>
              <a:rPr lang="en-US" dirty="0"/>
              <a:t>Creating Safe &amp; Supportive Learning Environments</a:t>
            </a:r>
          </a:p>
        </p:txBody>
      </p:sp>
      <p:sp>
        <p:nvSpPr>
          <p:cNvPr id="3" name="Oval 2"/>
          <p:cNvSpPr>
            <a:spLocks noChangeAspect="1"/>
          </p:cNvSpPr>
          <p:nvPr/>
        </p:nvSpPr>
        <p:spPr>
          <a:xfrm>
            <a:off x="2588697" y="2377686"/>
            <a:ext cx="3692769" cy="2451527"/>
          </a:xfrm>
          <a:prstGeom prst="ellipse">
            <a:avLst/>
          </a:prstGeom>
          <a:solidFill>
            <a:srgbClr val="660066">
              <a:alpha val="30000"/>
            </a:srgbClr>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457200"/>
            <a:r>
              <a:rPr lang="en-US" sz="2000" dirty="0">
                <a:solidFill>
                  <a:srgbClr val="000000"/>
                </a:solidFill>
                <a:latin typeface="Calisto MT"/>
              </a:rPr>
              <a:t>Create Participation Structures in Ways that Enable Learning</a:t>
            </a:r>
          </a:p>
        </p:txBody>
      </p:sp>
    </p:spTree>
    <p:extLst>
      <p:ext uri="{BB962C8B-B14F-4D97-AF65-F5344CB8AC3E}">
        <p14:creationId xmlns:p14="http://schemas.microsoft.com/office/powerpoint/2010/main" val="206680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4"/>
          <p:cNvSpPr txBox="1">
            <a:spLocks noGrp="1"/>
          </p:cNvSpPr>
          <p:nvPr>
            <p:ph type="title"/>
          </p:nvPr>
        </p:nvSpPr>
        <p:spPr>
          <a:xfrm>
            <a:off x="1" y="4218850"/>
            <a:ext cx="9144000" cy="994200"/>
          </a:xfrm>
          <a:prstGeom prst="rect">
            <a:avLst/>
          </a:prstGeom>
          <a:noFill/>
          <a:ln>
            <a:noFill/>
          </a:ln>
        </p:spPr>
        <p:txBody>
          <a:bodyPr spcFirstLastPara="1" vert="horz" wrap="square" lIns="68575" tIns="34275" rIns="68575" bIns="34275" rtlCol="0" anchor="ctr" anchorCtr="0">
            <a:noAutofit/>
          </a:bodyPr>
          <a:lstStyle/>
          <a:p>
            <a:pPr algn="ctr">
              <a:lnSpc>
                <a:spcPct val="90000"/>
              </a:lnSpc>
              <a:spcBef>
                <a:spcPts val="0"/>
              </a:spcBef>
              <a:buClr>
                <a:schemeClr val="dk1"/>
              </a:buClr>
              <a:buSzPts val="4500"/>
            </a:pPr>
            <a:r>
              <a:rPr lang="en" sz="4500" b="1">
                <a:solidFill>
                  <a:schemeClr val="dk1"/>
                </a:solidFill>
                <a:latin typeface="Cabin"/>
                <a:ea typeface="Cabin"/>
                <a:cs typeface="Cabin"/>
                <a:sym typeface="Cabin"/>
              </a:rPr>
              <a:t>Spiral Journal</a:t>
            </a:r>
            <a:br>
              <a:rPr lang="en" b="1">
                <a:solidFill>
                  <a:schemeClr val="dk1"/>
                </a:solidFill>
                <a:latin typeface="Cabin"/>
                <a:ea typeface="Cabin"/>
                <a:cs typeface="Cabin"/>
                <a:sym typeface="Cabin"/>
              </a:rPr>
            </a:br>
            <a:r>
              <a:rPr lang="en" sz="1800" b="1">
                <a:solidFill>
                  <a:schemeClr val="accent5"/>
                </a:solidFill>
                <a:latin typeface="Cabin"/>
                <a:ea typeface="Cabin"/>
                <a:cs typeface="Cabin"/>
                <a:sym typeface="Cabin"/>
              </a:rPr>
              <a:t>Calmly prepare for the work ahead </a:t>
            </a:r>
            <a:endParaRPr sz="1800" b="1">
              <a:solidFill>
                <a:schemeClr val="accent5"/>
              </a:solidFill>
              <a:latin typeface="Cabin"/>
              <a:ea typeface="Cabin"/>
              <a:cs typeface="Cabin"/>
              <a:sym typeface="Cabin"/>
            </a:endParaRPr>
          </a:p>
          <a:p>
            <a:pPr algn="ctr">
              <a:lnSpc>
                <a:spcPct val="90000"/>
              </a:lnSpc>
              <a:spcBef>
                <a:spcPts val="0"/>
              </a:spcBef>
              <a:buClr>
                <a:schemeClr val="dk1"/>
              </a:buClr>
              <a:buSzPts val="4500"/>
            </a:pPr>
            <a:r>
              <a:rPr lang="en" sz="1800" b="1">
                <a:solidFill>
                  <a:schemeClr val="accent5"/>
                </a:solidFill>
                <a:latin typeface="Cabin"/>
                <a:ea typeface="Cabin"/>
                <a:cs typeface="Cabin"/>
                <a:sym typeface="Cabin"/>
              </a:rPr>
              <a:t>Inspired by Lynda Barry (pictured as a monkey above!)</a:t>
            </a:r>
            <a:endParaRPr sz="2400" b="1">
              <a:solidFill>
                <a:schemeClr val="accent5"/>
              </a:solidFill>
              <a:latin typeface="Cabin"/>
              <a:ea typeface="Cabin"/>
              <a:cs typeface="Cabin"/>
              <a:sym typeface="Cabin"/>
            </a:endParaRPr>
          </a:p>
        </p:txBody>
      </p:sp>
      <p:pic>
        <p:nvPicPr>
          <p:cNvPr id="317" name="Google Shape;317;p54"/>
          <p:cNvPicPr preferRelativeResize="0"/>
          <p:nvPr/>
        </p:nvPicPr>
        <p:blipFill rotWithShape="1">
          <a:blip r:embed="rId3">
            <a:alphaModFix/>
          </a:blip>
          <a:srcRect b="19852"/>
          <a:stretch/>
        </p:blipFill>
        <p:spPr>
          <a:xfrm>
            <a:off x="5091627" y="1066525"/>
            <a:ext cx="2639375" cy="2528400"/>
          </a:xfrm>
          <a:prstGeom prst="rect">
            <a:avLst/>
          </a:prstGeom>
          <a:noFill/>
          <a:ln>
            <a:noFill/>
          </a:ln>
        </p:spPr>
      </p:pic>
      <p:pic>
        <p:nvPicPr>
          <p:cNvPr id="318" name="Google Shape;318;p54"/>
          <p:cNvPicPr preferRelativeResize="0"/>
          <p:nvPr/>
        </p:nvPicPr>
        <p:blipFill>
          <a:blip r:embed="rId4">
            <a:alphaModFix/>
          </a:blip>
          <a:stretch>
            <a:fillRect/>
          </a:stretch>
        </p:blipFill>
        <p:spPr>
          <a:xfrm>
            <a:off x="152400" y="1009650"/>
            <a:ext cx="4585200" cy="3056800"/>
          </a:xfrm>
          <a:prstGeom prst="rect">
            <a:avLst/>
          </a:prstGeom>
          <a:noFill/>
          <a:ln>
            <a:noFill/>
          </a:ln>
        </p:spPr>
      </p:pic>
    </p:spTree>
    <p:extLst>
      <p:ext uri="{BB962C8B-B14F-4D97-AF65-F5344CB8AC3E}">
        <p14:creationId xmlns:p14="http://schemas.microsoft.com/office/powerpoint/2010/main" val="33091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5"/>
          <p:cNvSpPr txBox="1">
            <a:spLocks noGrp="1"/>
          </p:cNvSpPr>
          <p:nvPr>
            <p:ph type="title"/>
          </p:nvPr>
        </p:nvSpPr>
        <p:spPr>
          <a:xfrm>
            <a:off x="628650" y="857250"/>
            <a:ext cx="7886700" cy="994200"/>
          </a:xfrm>
          <a:prstGeom prst="rect">
            <a:avLst/>
          </a:prstGeom>
          <a:noFill/>
          <a:ln>
            <a:noFill/>
          </a:ln>
        </p:spPr>
        <p:txBody>
          <a:bodyPr spcFirstLastPara="1" vert="horz" wrap="square" lIns="68575" tIns="34275" rIns="68575" bIns="34275" rtlCol="0" anchor="ctr" anchorCtr="0">
            <a:noAutofit/>
          </a:bodyPr>
          <a:lstStyle/>
          <a:p>
            <a:pPr>
              <a:lnSpc>
                <a:spcPct val="90000"/>
              </a:lnSpc>
              <a:spcBef>
                <a:spcPts val="0"/>
              </a:spcBef>
              <a:buClr>
                <a:schemeClr val="dk1"/>
              </a:buClr>
              <a:buSzPts val="4100"/>
            </a:pPr>
            <a:r>
              <a:rPr lang="en" sz="4100"/>
              <a:t>Instructions &amp; Steps</a:t>
            </a:r>
            <a:endParaRPr sz="4100">
              <a:solidFill>
                <a:schemeClr val="dk1"/>
              </a:solidFill>
              <a:latin typeface="Cabin"/>
              <a:ea typeface="Cabin"/>
              <a:cs typeface="Cabin"/>
              <a:sym typeface="Cabin"/>
            </a:endParaRPr>
          </a:p>
        </p:txBody>
      </p:sp>
      <p:sp>
        <p:nvSpPr>
          <p:cNvPr id="324" name="Google Shape;324;p55"/>
          <p:cNvSpPr>
            <a:spLocks noGrp="1"/>
          </p:cNvSpPr>
          <p:nvPr>
            <p:ph type="body" idx="1"/>
          </p:nvPr>
        </p:nvSpPr>
        <p:spPr>
          <a:xfrm>
            <a:off x="628650" y="1715453"/>
            <a:ext cx="7886700" cy="3003300"/>
          </a:xfrm>
          <a:prstGeom prst="roundRect">
            <a:avLst>
              <a:gd name="adj" fmla="val 16667"/>
            </a:avLst>
          </a:prstGeom>
          <a:noFill/>
          <a:ln>
            <a:noFill/>
          </a:ln>
        </p:spPr>
        <p:txBody>
          <a:bodyPr spcFirstLastPara="1" vert="horz" wrap="square" lIns="68575" tIns="34275" rIns="68575" bIns="34275" rtlCol="0" anchor="t" anchorCtr="0">
            <a:noAutofit/>
          </a:bodyPr>
          <a:lstStyle/>
          <a:p>
            <a:pPr indent="-317500">
              <a:lnSpc>
                <a:spcPct val="90000"/>
              </a:lnSpc>
              <a:spcBef>
                <a:spcPts val="800"/>
              </a:spcBef>
              <a:buClr>
                <a:schemeClr val="dk1"/>
              </a:buClr>
              <a:buSzPts val="2000"/>
              <a:buFont typeface="Cabin"/>
              <a:buAutoNum type="arabicPeriod"/>
            </a:pPr>
            <a:r>
              <a:rPr lang="en"/>
              <a:t>Divide a page into quarters and start drawing the slowest, tightest spiral that you can. (2 mins)</a:t>
            </a:r>
            <a:endParaRPr/>
          </a:p>
          <a:p>
            <a:pPr indent="-317500">
              <a:lnSpc>
                <a:spcPct val="90000"/>
              </a:lnSpc>
              <a:spcBef>
                <a:spcPts val="800"/>
              </a:spcBef>
              <a:buClr>
                <a:schemeClr val="dk1"/>
              </a:buClr>
              <a:buSzPts val="2000"/>
              <a:buFont typeface="Cabin"/>
              <a:buAutoNum type="arabicPeriod"/>
            </a:pPr>
            <a:r>
              <a:rPr lang="en"/>
              <a:t>Respond to the prompt in the first quadrant. (1-2 mins)</a:t>
            </a:r>
            <a:endParaRPr/>
          </a:p>
          <a:p>
            <a:pPr indent="-317500">
              <a:lnSpc>
                <a:spcPct val="90000"/>
              </a:lnSpc>
              <a:spcBef>
                <a:spcPts val="800"/>
              </a:spcBef>
              <a:buClr>
                <a:schemeClr val="dk1"/>
              </a:buClr>
              <a:buSzPts val="2000"/>
              <a:buFont typeface="Cabin"/>
              <a:buAutoNum type="arabicPeriod"/>
            </a:pPr>
            <a:r>
              <a:rPr lang="en"/>
              <a:t>Repeat with every subsequent quadrant and prompt. (4-8 mins total)</a:t>
            </a:r>
            <a:endParaRPr/>
          </a:p>
          <a:p>
            <a:pPr indent="-190500">
              <a:lnSpc>
                <a:spcPct val="90000"/>
              </a:lnSpc>
              <a:spcBef>
                <a:spcPts val="800"/>
              </a:spcBef>
              <a:buClr>
                <a:schemeClr val="dk1"/>
              </a:buClr>
              <a:buSzPts val="2400"/>
              <a:buNone/>
            </a:pPr>
            <a:endParaRPr>
              <a:solidFill>
                <a:schemeClr val="dk1"/>
              </a:solidFill>
              <a:latin typeface="Cabin"/>
              <a:ea typeface="Cabin"/>
              <a:cs typeface="Cabin"/>
              <a:sym typeface="Cabin"/>
            </a:endParaRPr>
          </a:p>
          <a:p>
            <a:pPr indent="-190500">
              <a:lnSpc>
                <a:spcPct val="90000"/>
              </a:lnSpc>
              <a:spcBef>
                <a:spcPts val="800"/>
              </a:spcBef>
              <a:buClr>
                <a:schemeClr val="dk1"/>
              </a:buClr>
              <a:buSzPts val="2400"/>
              <a:buNone/>
            </a:pPr>
            <a:endParaRPr>
              <a:solidFill>
                <a:schemeClr val="dk1"/>
              </a:solidFill>
              <a:latin typeface="Cabin"/>
              <a:ea typeface="Cabin"/>
              <a:cs typeface="Cabin"/>
              <a:sym typeface="Cabin"/>
            </a:endParaRPr>
          </a:p>
          <a:p>
            <a:pPr indent="-190500">
              <a:lnSpc>
                <a:spcPct val="90000"/>
              </a:lnSpc>
              <a:spcBef>
                <a:spcPts val="800"/>
              </a:spcBef>
              <a:buClr>
                <a:schemeClr val="dk1"/>
              </a:buClr>
              <a:buSzPts val="2400"/>
              <a:buNone/>
            </a:pPr>
            <a:endParaRPr>
              <a:solidFill>
                <a:schemeClr val="dk1"/>
              </a:solidFill>
              <a:latin typeface="Cabin"/>
              <a:ea typeface="Cabin"/>
              <a:cs typeface="Cabin"/>
              <a:sym typeface="Cabin"/>
            </a:endParaRPr>
          </a:p>
        </p:txBody>
      </p:sp>
      <p:pic>
        <p:nvPicPr>
          <p:cNvPr id="325" name="Google Shape;325;p55"/>
          <p:cNvPicPr preferRelativeResize="0"/>
          <p:nvPr/>
        </p:nvPicPr>
        <p:blipFill>
          <a:blip r:embed="rId3">
            <a:alphaModFix/>
          </a:blip>
          <a:stretch>
            <a:fillRect/>
          </a:stretch>
        </p:blipFill>
        <p:spPr>
          <a:xfrm>
            <a:off x="331075" y="4304375"/>
            <a:ext cx="1696374" cy="1696374"/>
          </a:xfrm>
          <a:prstGeom prst="rect">
            <a:avLst/>
          </a:prstGeom>
          <a:noFill/>
          <a:ln>
            <a:noFill/>
          </a:ln>
        </p:spPr>
      </p:pic>
      <p:pic>
        <p:nvPicPr>
          <p:cNvPr id="326" name="Google Shape;326;p55"/>
          <p:cNvPicPr preferRelativeResize="0"/>
          <p:nvPr/>
        </p:nvPicPr>
        <p:blipFill>
          <a:blip r:embed="rId3">
            <a:alphaModFix/>
          </a:blip>
          <a:stretch>
            <a:fillRect/>
          </a:stretch>
        </p:blipFill>
        <p:spPr>
          <a:xfrm>
            <a:off x="2027450" y="4304375"/>
            <a:ext cx="1696374" cy="1696374"/>
          </a:xfrm>
          <a:prstGeom prst="rect">
            <a:avLst/>
          </a:prstGeom>
          <a:noFill/>
          <a:ln>
            <a:noFill/>
          </a:ln>
        </p:spPr>
      </p:pic>
      <p:pic>
        <p:nvPicPr>
          <p:cNvPr id="327" name="Google Shape;327;p55"/>
          <p:cNvPicPr preferRelativeResize="0"/>
          <p:nvPr/>
        </p:nvPicPr>
        <p:blipFill>
          <a:blip r:embed="rId3">
            <a:alphaModFix/>
          </a:blip>
          <a:stretch>
            <a:fillRect/>
          </a:stretch>
        </p:blipFill>
        <p:spPr>
          <a:xfrm>
            <a:off x="3723813" y="4304375"/>
            <a:ext cx="1696374" cy="1696374"/>
          </a:xfrm>
          <a:prstGeom prst="rect">
            <a:avLst/>
          </a:prstGeom>
          <a:noFill/>
          <a:ln>
            <a:noFill/>
          </a:ln>
        </p:spPr>
      </p:pic>
      <p:pic>
        <p:nvPicPr>
          <p:cNvPr id="328" name="Google Shape;328;p55"/>
          <p:cNvPicPr preferRelativeResize="0"/>
          <p:nvPr/>
        </p:nvPicPr>
        <p:blipFill>
          <a:blip r:embed="rId3">
            <a:alphaModFix/>
          </a:blip>
          <a:stretch>
            <a:fillRect/>
          </a:stretch>
        </p:blipFill>
        <p:spPr>
          <a:xfrm>
            <a:off x="5351825" y="4304375"/>
            <a:ext cx="1696374" cy="1696374"/>
          </a:xfrm>
          <a:prstGeom prst="rect">
            <a:avLst/>
          </a:prstGeom>
          <a:noFill/>
          <a:ln>
            <a:noFill/>
          </a:ln>
        </p:spPr>
      </p:pic>
      <p:pic>
        <p:nvPicPr>
          <p:cNvPr id="329" name="Google Shape;329;p55"/>
          <p:cNvPicPr preferRelativeResize="0"/>
          <p:nvPr/>
        </p:nvPicPr>
        <p:blipFill>
          <a:blip r:embed="rId3">
            <a:alphaModFix/>
          </a:blip>
          <a:stretch>
            <a:fillRect/>
          </a:stretch>
        </p:blipFill>
        <p:spPr>
          <a:xfrm>
            <a:off x="7048200" y="4304375"/>
            <a:ext cx="1696374" cy="1696374"/>
          </a:xfrm>
          <a:prstGeom prst="rect">
            <a:avLst/>
          </a:prstGeom>
          <a:noFill/>
          <a:ln>
            <a:noFill/>
          </a:ln>
        </p:spPr>
      </p:pic>
    </p:spTree>
    <p:extLst>
      <p:ext uri="{BB962C8B-B14F-4D97-AF65-F5344CB8AC3E}">
        <p14:creationId xmlns:p14="http://schemas.microsoft.com/office/powerpoint/2010/main" val="3759356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56"/>
          <p:cNvPicPr preferRelativeResize="0"/>
          <p:nvPr/>
        </p:nvPicPr>
        <p:blipFill rotWithShape="1">
          <a:blip r:embed="rId3">
            <a:alphaModFix/>
          </a:blip>
          <a:srcRect/>
          <a:stretch/>
        </p:blipFill>
        <p:spPr>
          <a:xfrm>
            <a:off x="3851122" y="2791081"/>
            <a:ext cx="1071844" cy="1088166"/>
          </a:xfrm>
          <a:prstGeom prst="rect">
            <a:avLst/>
          </a:prstGeom>
          <a:noFill/>
          <a:ln>
            <a:noFill/>
          </a:ln>
        </p:spPr>
      </p:pic>
      <p:cxnSp>
        <p:nvCxnSpPr>
          <p:cNvPr id="335" name="Google Shape;335;p56"/>
          <p:cNvCxnSpPr>
            <a:endCxn id="334" idx="1"/>
          </p:cNvCxnSpPr>
          <p:nvPr/>
        </p:nvCxnSpPr>
        <p:spPr>
          <a:xfrm rot="10800000" flipH="1">
            <a:off x="221722" y="3335165"/>
            <a:ext cx="3629400" cy="2513400"/>
          </a:xfrm>
          <a:prstGeom prst="curvedConnector3">
            <a:avLst>
              <a:gd name="adj1" fmla="val 50000"/>
            </a:avLst>
          </a:prstGeom>
          <a:noFill/>
          <a:ln w="57150" cap="flat" cmpd="sng">
            <a:solidFill>
              <a:schemeClr val="accent1"/>
            </a:solidFill>
            <a:prstDash val="dot"/>
            <a:miter lim="8000"/>
            <a:headEnd type="none" w="sm" len="sm"/>
            <a:tailEnd type="none" w="sm" len="sm"/>
          </a:ln>
        </p:spPr>
      </p:cxnSp>
      <p:cxnSp>
        <p:nvCxnSpPr>
          <p:cNvPr id="336" name="Google Shape;336;p56"/>
          <p:cNvCxnSpPr>
            <a:stCxn id="334" idx="3"/>
          </p:cNvCxnSpPr>
          <p:nvPr/>
        </p:nvCxnSpPr>
        <p:spPr>
          <a:xfrm rot="10800000" flipH="1">
            <a:off x="4922965" y="1250165"/>
            <a:ext cx="3924000" cy="2085000"/>
          </a:xfrm>
          <a:prstGeom prst="curvedConnector3">
            <a:avLst>
              <a:gd name="adj1" fmla="val 50000"/>
            </a:avLst>
          </a:prstGeom>
          <a:noFill/>
          <a:ln w="57150" cap="flat" cmpd="sng">
            <a:solidFill>
              <a:schemeClr val="accent1"/>
            </a:solidFill>
            <a:prstDash val="dot"/>
            <a:miter lim="8000"/>
            <a:headEnd type="none" w="sm" len="sm"/>
            <a:tailEnd type="none" w="sm" len="sm"/>
          </a:ln>
        </p:spPr>
      </p:cxnSp>
      <p:cxnSp>
        <p:nvCxnSpPr>
          <p:cNvPr id="337" name="Google Shape;337;p56"/>
          <p:cNvCxnSpPr>
            <a:stCxn id="334" idx="3"/>
          </p:cNvCxnSpPr>
          <p:nvPr/>
        </p:nvCxnSpPr>
        <p:spPr>
          <a:xfrm>
            <a:off x="4922965" y="3335165"/>
            <a:ext cx="4007700" cy="2518500"/>
          </a:xfrm>
          <a:prstGeom prst="curvedConnector3">
            <a:avLst>
              <a:gd name="adj1" fmla="val 50000"/>
            </a:avLst>
          </a:prstGeom>
          <a:noFill/>
          <a:ln w="57150" cap="flat" cmpd="sng">
            <a:solidFill>
              <a:schemeClr val="accent1"/>
            </a:solidFill>
            <a:prstDash val="dot"/>
            <a:miter lim="8000"/>
            <a:headEnd type="none" w="sm" len="sm"/>
            <a:tailEnd type="none" w="sm" len="sm"/>
          </a:ln>
        </p:spPr>
      </p:cxnSp>
      <p:cxnSp>
        <p:nvCxnSpPr>
          <p:cNvPr id="338" name="Google Shape;338;p56"/>
          <p:cNvCxnSpPr>
            <a:endCxn id="334" idx="1"/>
          </p:cNvCxnSpPr>
          <p:nvPr/>
        </p:nvCxnSpPr>
        <p:spPr>
          <a:xfrm>
            <a:off x="237922" y="1110965"/>
            <a:ext cx="3613200" cy="2224200"/>
          </a:xfrm>
          <a:prstGeom prst="curvedConnector3">
            <a:avLst>
              <a:gd name="adj1" fmla="val 50000"/>
            </a:avLst>
          </a:prstGeom>
          <a:noFill/>
          <a:ln w="57150" cap="flat" cmpd="sng">
            <a:solidFill>
              <a:schemeClr val="accent1"/>
            </a:solidFill>
            <a:prstDash val="dot"/>
            <a:miter lim="8000"/>
            <a:headEnd type="none" w="sm" len="sm"/>
            <a:tailEnd type="none" w="sm" len="sm"/>
          </a:ln>
        </p:spPr>
      </p:cxnSp>
      <p:sp>
        <p:nvSpPr>
          <p:cNvPr id="339" name="Google Shape;339;p56"/>
          <p:cNvSpPr/>
          <p:nvPr/>
        </p:nvSpPr>
        <p:spPr>
          <a:xfrm rot="1194180">
            <a:off x="1515828" y="1542191"/>
            <a:ext cx="2218086" cy="1524568"/>
          </a:xfrm>
          <a:prstGeom prst="rightArrow">
            <a:avLst>
              <a:gd name="adj1" fmla="val 45579"/>
              <a:gd name="adj2" fmla="val 38948"/>
            </a:avLst>
          </a:prstGeom>
          <a:solidFill>
            <a:schemeClr val="accent1"/>
          </a:solidFill>
          <a:ln w="12700" cap="flat" cmpd="sng">
            <a:solidFill>
              <a:srgbClr val="78230A"/>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lt1"/>
                </a:solidFill>
                <a:latin typeface="Cabin"/>
                <a:ea typeface="Cabin"/>
                <a:cs typeface="Cabin"/>
                <a:sym typeface="Cabin"/>
              </a:rPr>
              <a:t>Draw a continuous spiral as slowly &amp; tightly as possible</a:t>
            </a:r>
            <a:endParaRPr sz="1400">
              <a:solidFill>
                <a:schemeClr val="lt1"/>
              </a:solidFill>
              <a:latin typeface="Cabin"/>
              <a:ea typeface="Cabin"/>
              <a:cs typeface="Cabin"/>
              <a:sym typeface="Cabin"/>
            </a:endParaRPr>
          </a:p>
        </p:txBody>
      </p:sp>
    </p:spTree>
    <p:extLst>
      <p:ext uri="{BB962C8B-B14F-4D97-AF65-F5344CB8AC3E}">
        <p14:creationId xmlns:p14="http://schemas.microsoft.com/office/powerpoint/2010/main" val="3536635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646DB8F-B00F-B641-99D9-E16CBDA0E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600" y="857250"/>
            <a:ext cx="36068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500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7"/>
          <p:cNvSpPr txBox="1">
            <a:spLocks noGrp="1"/>
          </p:cNvSpPr>
          <p:nvPr>
            <p:ph type="title"/>
          </p:nvPr>
        </p:nvSpPr>
        <p:spPr>
          <a:xfrm>
            <a:off x="296559" y="2805100"/>
            <a:ext cx="8550900" cy="994200"/>
          </a:xfrm>
          <a:prstGeom prst="rect">
            <a:avLst/>
          </a:prstGeom>
          <a:noFill/>
          <a:ln>
            <a:noFill/>
          </a:ln>
        </p:spPr>
        <p:txBody>
          <a:bodyPr spcFirstLastPara="1" vert="horz" wrap="square" lIns="68575" tIns="34275" rIns="68575" bIns="34275" rtlCol="0" anchor="ctr" anchorCtr="0">
            <a:noAutofit/>
          </a:bodyPr>
          <a:lstStyle/>
          <a:p>
            <a:pPr>
              <a:lnSpc>
                <a:spcPct val="90000"/>
              </a:lnSpc>
              <a:spcBef>
                <a:spcPts val="0"/>
              </a:spcBef>
              <a:buClr>
                <a:schemeClr val="dk1"/>
              </a:buClr>
              <a:buSzPts val="4500"/>
            </a:pPr>
            <a:r>
              <a:rPr lang="en" b="1" i="1" dirty="0">
                <a:solidFill>
                  <a:schemeClr val="tx2"/>
                </a:solidFill>
              </a:rPr>
              <a:t>The progress I have made is…</a:t>
            </a:r>
            <a:endParaRPr b="1" i="1" dirty="0">
              <a:solidFill>
                <a:schemeClr val="tx2"/>
              </a:solidFill>
            </a:endParaRPr>
          </a:p>
        </p:txBody>
      </p:sp>
    </p:spTree>
    <p:extLst>
      <p:ext uri="{BB962C8B-B14F-4D97-AF65-F5344CB8AC3E}">
        <p14:creationId xmlns:p14="http://schemas.microsoft.com/office/powerpoint/2010/main" val="1931690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8"/>
          <p:cNvSpPr txBox="1">
            <a:spLocks noGrp="1"/>
          </p:cNvSpPr>
          <p:nvPr>
            <p:ph type="title"/>
          </p:nvPr>
        </p:nvSpPr>
        <p:spPr>
          <a:xfrm>
            <a:off x="290384" y="2813350"/>
            <a:ext cx="8550900" cy="994200"/>
          </a:xfrm>
          <a:prstGeom prst="rect">
            <a:avLst/>
          </a:prstGeom>
          <a:noFill/>
          <a:ln>
            <a:noFill/>
          </a:ln>
        </p:spPr>
        <p:txBody>
          <a:bodyPr spcFirstLastPara="1" vert="horz" wrap="square" lIns="68575" tIns="34275" rIns="68575" bIns="34275" rtlCol="0" anchor="ctr" anchorCtr="0">
            <a:noAutofit/>
          </a:bodyPr>
          <a:lstStyle/>
          <a:p>
            <a:pPr>
              <a:lnSpc>
                <a:spcPct val="90000"/>
              </a:lnSpc>
              <a:spcBef>
                <a:spcPts val="0"/>
              </a:spcBef>
              <a:buClr>
                <a:schemeClr val="dk1"/>
              </a:buClr>
              <a:buSzPts val="4500"/>
            </a:pPr>
            <a:r>
              <a:rPr lang="en" b="1" i="1" dirty="0">
                <a:solidFill>
                  <a:schemeClr val="tx2"/>
                </a:solidFill>
              </a:rPr>
              <a:t>Things I need to accept or let go of…</a:t>
            </a:r>
            <a:endParaRPr b="1" i="1" dirty="0">
              <a:solidFill>
                <a:schemeClr val="tx2"/>
              </a:solidFill>
            </a:endParaRPr>
          </a:p>
        </p:txBody>
      </p:sp>
    </p:spTree>
    <p:extLst>
      <p:ext uri="{BB962C8B-B14F-4D97-AF65-F5344CB8AC3E}">
        <p14:creationId xmlns:p14="http://schemas.microsoft.com/office/powerpoint/2010/main" val="1108714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9"/>
          <p:cNvSpPr txBox="1">
            <a:spLocks noGrp="1"/>
          </p:cNvSpPr>
          <p:nvPr>
            <p:ph type="title"/>
          </p:nvPr>
        </p:nvSpPr>
        <p:spPr>
          <a:xfrm>
            <a:off x="506334" y="2741300"/>
            <a:ext cx="8550900" cy="994200"/>
          </a:xfrm>
          <a:prstGeom prst="rect">
            <a:avLst/>
          </a:prstGeom>
          <a:noFill/>
          <a:ln>
            <a:noFill/>
          </a:ln>
        </p:spPr>
        <p:txBody>
          <a:bodyPr spcFirstLastPara="1" vert="horz" wrap="square" lIns="68575" tIns="34275" rIns="68575" bIns="34275" rtlCol="0" anchor="ctr" anchorCtr="0">
            <a:noAutofit/>
          </a:bodyPr>
          <a:lstStyle/>
          <a:p>
            <a:pPr>
              <a:lnSpc>
                <a:spcPct val="90000"/>
              </a:lnSpc>
              <a:spcBef>
                <a:spcPts val="0"/>
              </a:spcBef>
              <a:buClr>
                <a:schemeClr val="dk1"/>
              </a:buClr>
              <a:buSzPts val="4500"/>
            </a:pPr>
            <a:r>
              <a:rPr lang="en" b="1" i="1" dirty="0">
                <a:solidFill>
                  <a:schemeClr val="tx2"/>
                </a:solidFill>
              </a:rPr>
              <a:t>What I am going to do next is…</a:t>
            </a:r>
            <a:endParaRPr b="1" i="1" dirty="0">
              <a:solidFill>
                <a:schemeClr val="tx2"/>
              </a:solidFill>
            </a:endParaRPr>
          </a:p>
        </p:txBody>
      </p:sp>
    </p:spTree>
    <p:extLst>
      <p:ext uri="{BB962C8B-B14F-4D97-AF65-F5344CB8AC3E}">
        <p14:creationId xmlns:p14="http://schemas.microsoft.com/office/powerpoint/2010/main" val="1759400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890300" y="1063225"/>
            <a:ext cx="7363500" cy="857400"/>
          </a:xfrm>
          <a:prstGeom prst="rect">
            <a:avLst/>
          </a:prstGeom>
        </p:spPr>
        <p:txBody>
          <a:bodyPr spcFirstLastPara="1" vert="horz" wrap="square" lIns="91425" tIns="91425" rIns="91425" bIns="91425" rtlCol="0" anchor="b" anchorCtr="0">
            <a:noAutofit/>
          </a:bodyPr>
          <a:lstStyle/>
          <a:p>
            <a:pPr algn="ctr"/>
            <a:endParaRPr dirty="0"/>
          </a:p>
        </p:txBody>
      </p:sp>
      <p:pic>
        <p:nvPicPr>
          <p:cNvPr id="2" name="Picture 2" descr="PRACTICAL WAYS TO INTRODUCE AND BROADEN THE USE OF SEL PRACTICES IN  CLASSROOMS, SCHOOLS, AND WORKPLACES">
            <a:extLst>
              <a:ext uri="{FF2B5EF4-FFF2-40B4-BE49-F238E27FC236}">
                <a16:creationId xmlns:a16="http://schemas.microsoft.com/office/drawing/2014/main" id="{7D72735D-041C-EBAC-6CD1-B59297E9E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10" y="979829"/>
            <a:ext cx="8837580" cy="8542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F5392FC9-E89D-E26F-B42E-F5FFC4C1C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2601929"/>
            <a:ext cx="7600950" cy="264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C98B51-0490-20CE-6D4E-09EC39244DF4}"/>
              </a:ext>
            </a:extLst>
          </p:cNvPr>
          <p:cNvSpPr txBox="1"/>
          <p:nvPr/>
        </p:nvSpPr>
        <p:spPr>
          <a:xfrm>
            <a:off x="771525" y="5555005"/>
            <a:ext cx="7202581" cy="646331"/>
          </a:xfrm>
          <a:prstGeom prst="rect">
            <a:avLst/>
          </a:prstGeom>
          <a:noFill/>
        </p:spPr>
        <p:txBody>
          <a:bodyPr wrap="square">
            <a:spAutoFit/>
          </a:bodyPr>
          <a:lstStyle/>
          <a:p>
            <a:r>
              <a:rPr lang="en-US" dirty="0">
                <a:hlinkClick r:id="rId5"/>
              </a:rPr>
              <a:t>https://casel.org/casel_sel-3-signature-practices-playbook-v3/</a:t>
            </a:r>
            <a:endParaRPr lang="en-US" dirty="0"/>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0"/>
          <p:cNvSpPr txBox="1">
            <a:spLocks noGrp="1"/>
          </p:cNvSpPr>
          <p:nvPr>
            <p:ph type="title"/>
          </p:nvPr>
        </p:nvSpPr>
        <p:spPr>
          <a:xfrm>
            <a:off x="290384" y="2813350"/>
            <a:ext cx="8550900" cy="994200"/>
          </a:xfrm>
          <a:prstGeom prst="rect">
            <a:avLst/>
          </a:prstGeom>
          <a:noFill/>
          <a:ln>
            <a:noFill/>
          </a:ln>
        </p:spPr>
        <p:txBody>
          <a:bodyPr spcFirstLastPara="1" vert="horz" wrap="square" lIns="68575" tIns="34275" rIns="68575" bIns="34275" rtlCol="0" anchor="ctr" anchorCtr="0">
            <a:noAutofit/>
          </a:bodyPr>
          <a:lstStyle/>
          <a:p>
            <a:pPr>
              <a:lnSpc>
                <a:spcPct val="90000"/>
              </a:lnSpc>
              <a:spcBef>
                <a:spcPts val="0"/>
              </a:spcBef>
              <a:buClr>
                <a:schemeClr val="dk1"/>
              </a:buClr>
              <a:buSzPts val="4500"/>
            </a:pPr>
            <a:r>
              <a:rPr lang="en" b="1" i="1" dirty="0">
                <a:solidFill>
                  <a:schemeClr val="tx2"/>
                </a:solidFill>
              </a:rPr>
              <a:t>What I hope can happen for me/us is…</a:t>
            </a:r>
            <a:endParaRPr b="1" i="1" dirty="0">
              <a:solidFill>
                <a:schemeClr val="tx2"/>
              </a:solidFill>
            </a:endParaRPr>
          </a:p>
        </p:txBody>
      </p:sp>
    </p:spTree>
    <p:extLst>
      <p:ext uri="{BB962C8B-B14F-4D97-AF65-F5344CB8AC3E}">
        <p14:creationId xmlns:p14="http://schemas.microsoft.com/office/powerpoint/2010/main" val="1772763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1"/>
          <p:cNvSpPr txBox="1">
            <a:spLocks noGrp="1"/>
          </p:cNvSpPr>
          <p:nvPr>
            <p:ph type="title"/>
          </p:nvPr>
        </p:nvSpPr>
        <p:spPr>
          <a:xfrm>
            <a:off x="436299" y="2931900"/>
            <a:ext cx="8550900" cy="994200"/>
          </a:xfrm>
          <a:prstGeom prst="rect">
            <a:avLst/>
          </a:prstGeom>
          <a:noFill/>
          <a:ln>
            <a:noFill/>
          </a:ln>
        </p:spPr>
        <p:txBody>
          <a:bodyPr spcFirstLastPara="1" vert="horz" wrap="square" lIns="68575" tIns="34275" rIns="68575" bIns="34275" rtlCol="0" anchor="ctr" anchorCtr="0">
            <a:noAutofit/>
          </a:bodyPr>
          <a:lstStyle/>
          <a:p>
            <a:pPr>
              <a:lnSpc>
                <a:spcPct val="90000"/>
              </a:lnSpc>
              <a:spcBef>
                <a:spcPts val="0"/>
              </a:spcBef>
              <a:buClr>
                <a:schemeClr val="dk1"/>
              </a:buClr>
              <a:buSzPts val="4500"/>
            </a:pPr>
            <a:r>
              <a:rPr lang="en" b="1" dirty="0">
                <a:solidFill>
                  <a:schemeClr val="tx2"/>
                </a:solidFill>
              </a:rPr>
              <a:t>Put a         next to anything that feels especially true for you right now, aka your “nuggets of truth”. </a:t>
            </a:r>
            <a:endParaRPr b="1" dirty="0">
              <a:solidFill>
                <a:schemeClr val="tx2"/>
              </a:solidFill>
            </a:endParaRPr>
          </a:p>
        </p:txBody>
      </p:sp>
      <p:pic>
        <p:nvPicPr>
          <p:cNvPr id="365" name="Google Shape;365;p61"/>
          <p:cNvPicPr preferRelativeResize="0"/>
          <p:nvPr/>
        </p:nvPicPr>
        <p:blipFill>
          <a:blip r:embed="rId3">
            <a:alphaModFix/>
          </a:blip>
          <a:stretch>
            <a:fillRect/>
          </a:stretch>
        </p:blipFill>
        <p:spPr>
          <a:xfrm>
            <a:off x="2161668" y="1941431"/>
            <a:ext cx="746775" cy="843125"/>
          </a:xfrm>
          <a:prstGeom prst="rect">
            <a:avLst/>
          </a:prstGeom>
          <a:noFill/>
          <a:ln>
            <a:noFill/>
          </a:ln>
        </p:spPr>
      </p:pic>
    </p:spTree>
    <p:extLst>
      <p:ext uri="{BB962C8B-B14F-4D97-AF65-F5344CB8AC3E}">
        <p14:creationId xmlns:p14="http://schemas.microsoft.com/office/powerpoint/2010/main" val="1542002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733" y="533050"/>
            <a:ext cx="6172200" cy="857250"/>
          </a:xfrm>
        </p:spPr>
        <p:txBody>
          <a:bodyPr>
            <a:noAutofit/>
          </a:bodyPr>
          <a:lstStyle/>
          <a:p>
            <a:r>
              <a:rPr lang="en-US" sz="4000" dirty="0"/>
              <a:t>Postcard</a:t>
            </a:r>
          </a:p>
        </p:txBody>
      </p:sp>
      <p:pic>
        <p:nvPicPr>
          <p:cNvPr id="4" name="Picture 3">
            <a:extLst>
              <a:ext uri="{FF2B5EF4-FFF2-40B4-BE49-F238E27FC236}">
                <a16:creationId xmlns:a16="http://schemas.microsoft.com/office/drawing/2014/main" id="{96C747B2-3765-FF47-86C1-9744AE954FBA}"/>
              </a:ext>
            </a:extLst>
          </p:cNvPr>
          <p:cNvPicPr>
            <a:picLocks noChangeAspect="1"/>
          </p:cNvPicPr>
          <p:nvPr/>
        </p:nvPicPr>
        <p:blipFill>
          <a:blip r:embed="rId2"/>
          <a:stretch>
            <a:fillRect/>
          </a:stretch>
        </p:blipFill>
        <p:spPr>
          <a:xfrm>
            <a:off x="7428090" y="1078797"/>
            <a:ext cx="1469672" cy="1469672"/>
          </a:xfrm>
          <a:prstGeom prst="rect">
            <a:avLst/>
          </a:prstGeom>
        </p:spPr>
      </p:pic>
      <p:sp>
        <p:nvSpPr>
          <p:cNvPr id="5" name="TextBox 4">
            <a:extLst>
              <a:ext uri="{FF2B5EF4-FFF2-40B4-BE49-F238E27FC236}">
                <a16:creationId xmlns:a16="http://schemas.microsoft.com/office/drawing/2014/main" id="{C3B756D8-D310-7242-B298-91A8E74C4A00}"/>
              </a:ext>
            </a:extLst>
          </p:cNvPr>
          <p:cNvSpPr txBox="1"/>
          <p:nvPr/>
        </p:nvSpPr>
        <p:spPr>
          <a:xfrm>
            <a:off x="835378" y="1828095"/>
            <a:ext cx="679994" cy="369332"/>
          </a:xfrm>
          <a:prstGeom prst="rect">
            <a:avLst/>
          </a:prstGeom>
          <a:noFill/>
        </p:spPr>
        <p:txBody>
          <a:bodyPr wrap="none" rtlCol="0">
            <a:spAutoFit/>
          </a:bodyPr>
          <a:lstStyle/>
          <a:p>
            <a:r>
              <a:rPr lang="en-US" dirty="0">
                <a:latin typeface="Apple Chancery" panose="03020702040506060504" pitchFamily="66" charset="-79"/>
                <a:cs typeface="Apple Chancery" panose="03020702040506060504" pitchFamily="66" charset="-79"/>
              </a:rPr>
              <a:t>Dear</a:t>
            </a:r>
          </a:p>
        </p:txBody>
      </p:sp>
      <p:cxnSp>
        <p:nvCxnSpPr>
          <p:cNvPr id="10" name="Straight Connector 9">
            <a:extLst>
              <a:ext uri="{FF2B5EF4-FFF2-40B4-BE49-F238E27FC236}">
                <a16:creationId xmlns:a16="http://schemas.microsoft.com/office/drawing/2014/main" id="{10FCE0D5-30A3-8344-AFE5-1920E2E92115}"/>
              </a:ext>
            </a:extLst>
          </p:cNvPr>
          <p:cNvCxnSpPr>
            <a:cxnSpLocks/>
          </p:cNvCxnSpPr>
          <p:nvPr/>
        </p:nvCxnSpPr>
        <p:spPr>
          <a:xfrm>
            <a:off x="6225822" y="3600450"/>
            <a:ext cx="18062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1A18072-CF84-DC48-8DD7-F51528ABEF4C}"/>
              </a:ext>
            </a:extLst>
          </p:cNvPr>
          <p:cNvCxnSpPr>
            <a:cxnSpLocks/>
          </p:cNvCxnSpPr>
          <p:nvPr/>
        </p:nvCxnSpPr>
        <p:spPr>
          <a:xfrm>
            <a:off x="6225822" y="3786717"/>
            <a:ext cx="18062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553B40-7B14-384B-B9C6-51C845EBDA73}"/>
              </a:ext>
            </a:extLst>
          </p:cNvPr>
          <p:cNvCxnSpPr>
            <a:cxnSpLocks/>
          </p:cNvCxnSpPr>
          <p:nvPr/>
        </p:nvCxnSpPr>
        <p:spPr>
          <a:xfrm>
            <a:off x="6225822" y="4006850"/>
            <a:ext cx="18062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EAC8E6-B853-E344-9CA2-0807412409D9}"/>
              </a:ext>
            </a:extLst>
          </p:cNvPr>
          <p:cNvCxnSpPr>
            <a:cxnSpLocks/>
          </p:cNvCxnSpPr>
          <p:nvPr/>
        </p:nvCxnSpPr>
        <p:spPr>
          <a:xfrm>
            <a:off x="6225822" y="4238273"/>
            <a:ext cx="18062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9711B3-6B41-F742-88C7-7AC68DA6A64E}"/>
              </a:ext>
            </a:extLst>
          </p:cNvPr>
          <p:cNvCxnSpPr>
            <a:cxnSpLocks/>
          </p:cNvCxnSpPr>
          <p:nvPr/>
        </p:nvCxnSpPr>
        <p:spPr>
          <a:xfrm>
            <a:off x="5159022" y="1934636"/>
            <a:ext cx="0" cy="35849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86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9AE54-C820-144F-BCBE-475E3E219C8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F719476-812C-2740-BCCB-DF3180450AD2}"/>
              </a:ext>
            </a:extLst>
          </p:cNvPr>
          <p:cNvPicPr>
            <a:picLocks noGrp="1" noChangeAspect="1"/>
          </p:cNvPicPr>
          <p:nvPr>
            <p:ph idx="1"/>
          </p:nvPr>
        </p:nvPicPr>
        <p:blipFill>
          <a:blip r:embed="rId2"/>
          <a:stretch>
            <a:fillRect/>
          </a:stretch>
        </p:blipFill>
        <p:spPr>
          <a:xfrm>
            <a:off x="178886" y="350679"/>
            <a:ext cx="8786228" cy="6156642"/>
          </a:xfrm>
        </p:spPr>
      </p:pic>
    </p:spTree>
    <p:extLst>
      <p:ext uri="{BB962C8B-B14F-4D97-AF65-F5344CB8AC3E}">
        <p14:creationId xmlns:p14="http://schemas.microsoft.com/office/powerpoint/2010/main" val="129512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oard with writing on it&#10;&#10;AI-generated content may be incorrect.">
            <a:extLst>
              <a:ext uri="{FF2B5EF4-FFF2-40B4-BE49-F238E27FC236}">
                <a16:creationId xmlns:a16="http://schemas.microsoft.com/office/drawing/2014/main" id="{BB332EA1-2475-5D73-23D5-E3DA90A49C87}"/>
              </a:ext>
            </a:extLst>
          </p:cNvPr>
          <p:cNvPicPr>
            <a:picLocks noChangeAspect="1"/>
          </p:cNvPicPr>
          <p:nvPr/>
        </p:nvPicPr>
        <p:blipFill>
          <a:blip r:embed="rId3"/>
          <a:stretch>
            <a:fillRect/>
          </a:stretch>
        </p:blipFill>
        <p:spPr>
          <a:xfrm>
            <a:off x="1657350" y="1243013"/>
            <a:ext cx="5829300" cy="4371975"/>
          </a:xfrm>
          <a:prstGeom prst="rect">
            <a:avLst/>
          </a:prstGeom>
        </p:spPr>
      </p:pic>
    </p:spTree>
    <p:extLst>
      <p:ext uri="{BB962C8B-B14F-4D97-AF65-F5344CB8AC3E}">
        <p14:creationId xmlns:p14="http://schemas.microsoft.com/office/powerpoint/2010/main" val="4119163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D922-4F6E-47FD-9C85-D075E665BE46}"/>
              </a:ext>
            </a:extLst>
          </p:cNvPr>
          <p:cNvSpPr>
            <a:spLocks noGrp="1"/>
          </p:cNvSpPr>
          <p:nvPr>
            <p:ph type="title"/>
          </p:nvPr>
        </p:nvSpPr>
        <p:spPr>
          <a:xfrm>
            <a:off x="2759805" y="-836790"/>
            <a:ext cx="3132288" cy="1785621"/>
          </a:xfrm>
        </p:spPr>
        <p:txBody>
          <a:bodyPr vert="horz" lIns="68580" tIns="34290" rIns="68580" bIns="0" rtlCol="0" anchor="b">
            <a:normAutofit/>
          </a:bodyPr>
          <a:lstStyle/>
          <a:p>
            <a:r>
              <a:rPr lang="en-CA" sz="3000" dirty="0">
                <a:latin typeface="Gloucester MT Extra Condensed" panose="02030808020601010101" pitchFamily="18" charset="0"/>
              </a:rPr>
              <a:t>Physics</a:t>
            </a:r>
            <a:endParaRPr lang="en-US" sz="3300" dirty="0"/>
          </a:p>
        </p:txBody>
      </p:sp>
      <p:pic>
        <p:nvPicPr>
          <p:cNvPr id="4" name="Picture 3">
            <a:extLst>
              <a:ext uri="{FF2B5EF4-FFF2-40B4-BE49-F238E27FC236}">
                <a16:creationId xmlns:a16="http://schemas.microsoft.com/office/drawing/2014/main" id="{952B9685-33DB-46EE-9EED-D34CC56FAE42}"/>
              </a:ext>
            </a:extLst>
          </p:cNvPr>
          <p:cNvPicPr>
            <a:picLocks noChangeAspect="1"/>
          </p:cNvPicPr>
          <p:nvPr/>
        </p:nvPicPr>
        <p:blipFill>
          <a:blip r:embed="rId2"/>
          <a:stretch>
            <a:fillRect/>
          </a:stretch>
        </p:blipFill>
        <p:spPr>
          <a:xfrm>
            <a:off x="756935" y="1536832"/>
            <a:ext cx="7380509" cy="4372337"/>
          </a:xfrm>
          <a:prstGeom prst="rect">
            <a:avLst/>
          </a:prstGeom>
        </p:spPr>
      </p:pic>
      <p:sp>
        <p:nvSpPr>
          <p:cNvPr id="3" name="TextBox 2">
            <a:extLst>
              <a:ext uri="{FF2B5EF4-FFF2-40B4-BE49-F238E27FC236}">
                <a16:creationId xmlns:a16="http://schemas.microsoft.com/office/drawing/2014/main" id="{C83431F0-9AE4-14E4-1B06-E96482760B99}"/>
              </a:ext>
            </a:extLst>
          </p:cNvPr>
          <p:cNvSpPr txBox="1"/>
          <p:nvPr/>
        </p:nvSpPr>
        <p:spPr>
          <a:xfrm>
            <a:off x="1708879" y="6070435"/>
            <a:ext cx="3133422" cy="646331"/>
          </a:xfrm>
          <a:prstGeom prst="rect">
            <a:avLst/>
          </a:prstGeom>
          <a:noFill/>
        </p:spPr>
        <p:txBody>
          <a:bodyPr wrap="none" rtlCol="0">
            <a:spAutoFit/>
          </a:bodyPr>
          <a:lstStyle/>
          <a:p>
            <a:r>
              <a:rPr lang="en-CA" dirty="0">
                <a:latin typeface="Tahoma" panose="020B0604030504040204" pitchFamily="34" charset="0"/>
                <a:ea typeface="Tahoma" panose="020B0604030504040204" pitchFamily="34" charset="0"/>
                <a:cs typeface="Tahoma" panose="020B0604030504040204" pitchFamily="34" charset="0"/>
              </a:rPr>
              <a:t>Kari Niven &amp; Sandra McAulay</a:t>
            </a:r>
          </a:p>
          <a:p>
            <a:endParaRPr lang="en-US" dirty="0"/>
          </a:p>
        </p:txBody>
      </p:sp>
    </p:spTree>
    <p:extLst>
      <p:ext uri="{BB962C8B-B14F-4D97-AF65-F5344CB8AC3E}">
        <p14:creationId xmlns:p14="http://schemas.microsoft.com/office/powerpoint/2010/main" val="731278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B7C4540-3D24-453C-AD91-56B9C9828AEB}"/>
              </a:ext>
            </a:extLst>
          </p:cNvPr>
          <p:cNvPicPr>
            <a:picLocks noChangeAspect="1"/>
          </p:cNvPicPr>
          <p:nvPr/>
        </p:nvPicPr>
        <p:blipFill rotWithShape="1">
          <a:blip r:embed="rId2"/>
          <a:srcRect l="2196" t="5724" r="3296" b="2272"/>
          <a:stretch/>
        </p:blipFill>
        <p:spPr>
          <a:xfrm>
            <a:off x="973100" y="857250"/>
            <a:ext cx="7055115" cy="5151129"/>
          </a:xfrm>
          <a:prstGeom prst="rect">
            <a:avLst/>
          </a:prstGeom>
        </p:spPr>
      </p:pic>
    </p:spTree>
    <p:extLst>
      <p:ext uri="{BB962C8B-B14F-4D97-AF65-F5344CB8AC3E}">
        <p14:creationId xmlns:p14="http://schemas.microsoft.com/office/powerpoint/2010/main" val="3593680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94903AF9-4F5D-44EE-B4BD-594BA9FD40D6}"/>
              </a:ext>
            </a:extLst>
          </p:cNvPr>
          <p:cNvPicPr>
            <a:picLocks noChangeAspect="1"/>
          </p:cNvPicPr>
          <p:nvPr/>
        </p:nvPicPr>
        <p:blipFill rotWithShape="1">
          <a:blip r:embed="rId2"/>
          <a:srcRect t="4455" b="6360"/>
          <a:stretch/>
        </p:blipFill>
        <p:spPr>
          <a:xfrm>
            <a:off x="796987" y="857251"/>
            <a:ext cx="7689548" cy="5143499"/>
          </a:xfrm>
          <a:prstGeom prst="rect">
            <a:avLst/>
          </a:prstGeom>
        </p:spPr>
      </p:pic>
    </p:spTree>
    <p:extLst>
      <p:ext uri="{BB962C8B-B14F-4D97-AF65-F5344CB8AC3E}">
        <p14:creationId xmlns:p14="http://schemas.microsoft.com/office/powerpoint/2010/main" val="1026209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D4C4-AA97-4EDC-A263-A4C9D863C695}"/>
              </a:ext>
            </a:extLst>
          </p:cNvPr>
          <p:cNvSpPr>
            <a:spLocks noGrp="1"/>
          </p:cNvSpPr>
          <p:nvPr>
            <p:ph type="title"/>
          </p:nvPr>
        </p:nvSpPr>
        <p:spPr>
          <a:xfrm>
            <a:off x="560688" y="418863"/>
            <a:ext cx="3904506" cy="876774"/>
          </a:xfrm>
        </p:spPr>
        <p:txBody>
          <a:bodyPr vert="horz" lIns="68580" tIns="34290" rIns="68580" bIns="0" rtlCol="0" anchor="b">
            <a:normAutofit/>
          </a:bodyPr>
          <a:lstStyle/>
          <a:p>
            <a:pPr algn="r"/>
            <a:r>
              <a:rPr lang="en-US" sz="3300" dirty="0">
                <a:latin typeface="Gloucester MT Extra Condensed" panose="02030808020601010101" pitchFamily="18" charset="0"/>
              </a:rPr>
              <a:t>Learning Presentation</a:t>
            </a:r>
          </a:p>
        </p:txBody>
      </p:sp>
      <p:pic>
        <p:nvPicPr>
          <p:cNvPr id="5" name="Content Placeholder 4">
            <a:extLst>
              <a:ext uri="{FF2B5EF4-FFF2-40B4-BE49-F238E27FC236}">
                <a16:creationId xmlns:a16="http://schemas.microsoft.com/office/drawing/2014/main" id="{CB0CD28E-36C9-4117-948F-FAF10C49C4BB}"/>
              </a:ext>
            </a:extLst>
          </p:cNvPr>
          <p:cNvPicPr>
            <a:picLocks noGrp="1" noChangeAspect="1"/>
          </p:cNvPicPr>
          <p:nvPr>
            <p:ph idx="1"/>
          </p:nvPr>
        </p:nvPicPr>
        <p:blipFill rotWithShape="1">
          <a:blip r:embed="rId2"/>
          <a:srcRect l="2529" t="1626" r="4473" b="3316"/>
          <a:stretch/>
        </p:blipFill>
        <p:spPr>
          <a:xfrm>
            <a:off x="46854" y="1555828"/>
            <a:ext cx="5798134" cy="4444922"/>
          </a:xfrm>
          <a:prstGeom prst="rect">
            <a:avLst/>
          </a:prstGeom>
        </p:spPr>
      </p:pic>
      <p:pic>
        <p:nvPicPr>
          <p:cNvPr id="7" name="Picture 6" descr="Text&#10;&#10;Description automatically generated">
            <a:extLst>
              <a:ext uri="{FF2B5EF4-FFF2-40B4-BE49-F238E27FC236}">
                <a16:creationId xmlns:a16="http://schemas.microsoft.com/office/drawing/2014/main" id="{F83DD8FF-AF81-422F-BC57-1C04F050920C}"/>
              </a:ext>
            </a:extLst>
          </p:cNvPr>
          <p:cNvPicPr>
            <a:picLocks noChangeAspect="1"/>
          </p:cNvPicPr>
          <p:nvPr/>
        </p:nvPicPr>
        <p:blipFill rotWithShape="1">
          <a:blip r:embed="rId3"/>
          <a:srcRect l="2111" t="1805" r="4848"/>
          <a:stretch/>
        </p:blipFill>
        <p:spPr>
          <a:xfrm>
            <a:off x="5844988" y="3394158"/>
            <a:ext cx="3293095" cy="2606592"/>
          </a:xfrm>
          <a:prstGeom prst="rect">
            <a:avLst/>
          </a:prstGeom>
        </p:spPr>
      </p:pic>
    </p:spTree>
    <p:extLst>
      <p:ext uri="{BB962C8B-B14F-4D97-AF65-F5344CB8AC3E}">
        <p14:creationId xmlns:p14="http://schemas.microsoft.com/office/powerpoint/2010/main" val="2818515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2141"/>
            <a:ext cx="7886700" cy="1325563"/>
          </a:xfrm>
        </p:spPr>
        <p:txBody>
          <a:bodyPr/>
          <a:lstStyle/>
          <a:p>
            <a:r>
              <a:rPr lang="en-US" dirty="0"/>
              <a:t>Numeracy Circles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108" y="1825625"/>
            <a:ext cx="5801784" cy="4351338"/>
          </a:xfrm>
        </p:spPr>
      </p:pic>
      <p:sp>
        <p:nvSpPr>
          <p:cNvPr id="5" name="TextBox 4"/>
          <p:cNvSpPr txBox="1"/>
          <p:nvPr/>
        </p:nvSpPr>
        <p:spPr>
          <a:xfrm>
            <a:off x="1050502" y="6277305"/>
            <a:ext cx="6724918" cy="338554"/>
          </a:xfrm>
          <a:prstGeom prst="rect">
            <a:avLst/>
          </a:prstGeom>
          <a:noFill/>
        </p:spPr>
        <p:txBody>
          <a:bodyPr wrap="none" rtlCol="0">
            <a:spAutoFit/>
          </a:bodyPr>
          <a:lstStyle/>
          <a:p>
            <a:r>
              <a:rPr lang="en-US" sz="1600" dirty="0"/>
              <a:t>Butler, Schnellert &amp; Perry, 2016; Schnellert, Watson &amp; </a:t>
            </a:r>
            <a:r>
              <a:rPr lang="en-US" sz="1600" dirty="0" err="1"/>
              <a:t>Widdess</a:t>
            </a:r>
            <a:r>
              <a:rPr lang="en-US" sz="1600" dirty="0"/>
              <a:t>, 2015</a:t>
            </a:r>
          </a:p>
        </p:txBody>
      </p:sp>
    </p:spTree>
    <p:extLst>
      <p:ext uri="{BB962C8B-B14F-4D97-AF65-F5344CB8AC3E}">
        <p14:creationId xmlns:p14="http://schemas.microsoft.com/office/powerpoint/2010/main" val="2028468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D95D-647F-8BF7-3210-8FB20F24D2F0}"/>
              </a:ext>
            </a:extLst>
          </p:cNvPr>
          <p:cNvSpPr>
            <a:spLocks noGrp="1"/>
          </p:cNvSpPr>
          <p:nvPr>
            <p:ph type="title"/>
          </p:nvPr>
        </p:nvSpPr>
        <p:spPr/>
        <p:txBody>
          <a:bodyPr/>
          <a:lstStyle/>
          <a:p>
            <a:r>
              <a:rPr lang="en-US" dirty="0"/>
              <a:t>Self-locating</a:t>
            </a:r>
          </a:p>
        </p:txBody>
      </p:sp>
      <p:pic>
        <p:nvPicPr>
          <p:cNvPr id="5" name="Content Placeholder 4">
            <a:extLst>
              <a:ext uri="{FF2B5EF4-FFF2-40B4-BE49-F238E27FC236}">
                <a16:creationId xmlns:a16="http://schemas.microsoft.com/office/drawing/2014/main" id="{63D86558-E5DC-3EDF-DAD4-9BC7790ABD31}"/>
              </a:ext>
            </a:extLst>
          </p:cNvPr>
          <p:cNvPicPr>
            <a:picLocks noGrp="1" noChangeAspect="1"/>
          </p:cNvPicPr>
          <p:nvPr>
            <p:ph idx="1"/>
          </p:nvPr>
        </p:nvPicPr>
        <p:blipFill>
          <a:blip r:embed="rId2"/>
          <a:stretch>
            <a:fillRect/>
          </a:stretch>
        </p:blipFill>
        <p:spPr>
          <a:xfrm>
            <a:off x="2574064" y="3193760"/>
            <a:ext cx="5100203" cy="3825153"/>
          </a:xfrm>
        </p:spPr>
      </p:pic>
      <p:pic>
        <p:nvPicPr>
          <p:cNvPr id="7" name="Picture 6">
            <a:extLst>
              <a:ext uri="{FF2B5EF4-FFF2-40B4-BE49-F238E27FC236}">
                <a16:creationId xmlns:a16="http://schemas.microsoft.com/office/drawing/2014/main" id="{73590213-3A8C-D8FF-F0F0-C0B9AA5339B0}"/>
              </a:ext>
            </a:extLst>
          </p:cNvPr>
          <p:cNvPicPr>
            <a:picLocks noChangeAspect="1"/>
          </p:cNvPicPr>
          <p:nvPr/>
        </p:nvPicPr>
        <p:blipFill>
          <a:blip r:embed="rId3"/>
          <a:stretch>
            <a:fillRect/>
          </a:stretch>
        </p:blipFill>
        <p:spPr>
          <a:xfrm>
            <a:off x="6350346" y="-69547"/>
            <a:ext cx="2858954" cy="3811939"/>
          </a:xfrm>
          <a:prstGeom prst="rect">
            <a:avLst/>
          </a:prstGeom>
        </p:spPr>
      </p:pic>
      <p:pic>
        <p:nvPicPr>
          <p:cNvPr id="9" name="Picture 8">
            <a:extLst>
              <a:ext uri="{FF2B5EF4-FFF2-40B4-BE49-F238E27FC236}">
                <a16:creationId xmlns:a16="http://schemas.microsoft.com/office/drawing/2014/main" id="{6FA5095A-CA22-80FA-A04B-BCEB7435039A}"/>
              </a:ext>
            </a:extLst>
          </p:cNvPr>
          <p:cNvPicPr>
            <a:picLocks noChangeAspect="1"/>
          </p:cNvPicPr>
          <p:nvPr/>
        </p:nvPicPr>
        <p:blipFill>
          <a:blip r:embed="rId4"/>
          <a:stretch>
            <a:fillRect/>
          </a:stretch>
        </p:blipFill>
        <p:spPr>
          <a:xfrm>
            <a:off x="7006106" y="3742392"/>
            <a:ext cx="2369095" cy="3115607"/>
          </a:xfrm>
          <a:prstGeom prst="rect">
            <a:avLst/>
          </a:prstGeom>
        </p:spPr>
      </p:pic>
      <p:pic>
        <p:nvPicPr>
          <p:cNvPr id="11" name="Content Placeholder 4">
            <a:extLst>
              <a:ext uri="{FF2B5EF4-FFF2-40B4-BE49-F238E27FC236}">
                <a16:creationId xmlns:a16="http://schemas.microsoft.com/office/drawing/2014/main" id="{2A56B449-04F5-779D-F454-EBF24F65365F}"/>
              </a:ext>
            </a:extLst>
          </p:cNvPr>
          <p:cNvPicPr>
            <a:picLocks noChangeAspect="1"/>
          </p:cNvPicPr>
          <p:nvPr/>
        </p:nvPicPr>
        <p:blipFill>
          <a:blip r:embed="rId5"/>
          <a:stretch>
            <a:fillRect/>
          </a:stretch>
        </p:blipFill>
        <p:spPr>
          <a:xfrm>
            <a:off x="-189257" y="-69546"/>
            <a:ext cx="3445723" cy="2584292"/>
          </a:xfrm>
          <a:prstGeom prst="rect">
            <a:avLst/>
          </a:prstGeom>
        </p:spPr>
      </p:pic>
      <p:pic>
        <p:nvPicPr>
          <p:cNvPr id="12" name="Content Placeholder 4">
            <a:extLst>
              <a:ext uri="{FF2B5EF4-FFF2-40B4-BE49-F238E27FC236}">
                <a16:creationId xmlns:a16="http://schemas.microsoft.com/office/drawing/2014/main" id="{81068061-C138-A7D5-5141-D664961F1946}"/>
              </a:ext>
            </a:extLst>
          </p:cNvPr>
          <p:cNvPicPr>
            <a:picLocks noChangeAspect="1"/>
          </p:cNvPicPr>
          <p:nvPr/>
        </p:nvPicPr>
        <p:blipFill>
          <a:blip r:embed="rId6"/>
          <a:stretch>
            <a:fillRect/>
          </a:stretch>
        </p:blipFill>
        <p:spPr>
          <a:xfrm>
            <a:off x="2964789" y="-31648"/>
            <a:ext cx="3445722" cy="2584292"/>
          </a:xfrm>
          <a:prstGeom prst="rect">
            <a:avLst/>
          </a:prstGeom>
        </p:spPr>
      </p:pic>
      <p:pic>
        <p:nvPicPr>
          <p:cNvPr id="14" name="Picture 13">
            <a:extLst>
              <a:ext uri="{FF2B5EF4-FFF2-40B4-BE49-F238E27FC236}">
                <a16:creationId xmlns:a16="http://schemas.microsoft.com/office/drawing/2014/main" id="{F4AB617F-4DC5-1699-791C-FD5084BB1DC2}"/>
              </a:ext>
            </a:extLst>
          </p:cNvPr>
          <p:cNvPicPr>
            <a:picLocks noChangeAspect="1"/>
          </p:cNvPicPr>
          <p:nvPr/>
        </p:nvPicPr>
        <p:blipFill>
          <a:blip r:embed="rId7"/>
          <a:stretch>
            <a:fillRect/>
          </a:stretch>
        </p:blipFill>
        <p:spPr>
          <a:xfrm rot="5400000">
            <a:off x="-444947" y="4442499"/>
            <a:ext cx="2811552" cy="2108664"/>
          </a:xfrm>
          <a:prstGeom prst="rect">
            <a:avLst/>
          </a:prstGeom>
        </p:spPr>
      </p:pic>
      <p:pic>
        <p:nvPicPr>
          <p:cNvPr id="16" name="Picture 15">
            <a:extLst>
              <a:ext uri="{FF2B5EF4-FFF2-40B4-BE49-F238E27FC236}">
                <a16:creationId xmlns:a16="http://schemas.microsoft.com/office/drawing/2014/main" id="{0AF99853-BD03-A0AD-929C-906DD6EE8744}"/>
              </a:ext>
            </a:extLst>
          </p:cNvPr>
          <p:cNvPicPr>
            <a:picLocks noChangeAspect="1"/>
          </p:cNvPicPr>
          <p:nvPr/>
        </p:nvPicPr>
        <p:blipFill>
          <a:blip r:embed="rId8"/>
          <a:stretch>
            <a:fillRect/>
          </a:stretch>
        </p:blipFill>
        <p:spPr>
          <a:xfrm>
            <a:off x="1910457" y="4091055"/>
            <a:ext cx="2108664" cy="2811552"/>
          </a:xfrm>
          <a:prstGeom prst="rect">
            <a:avLst/>
          </a:prstGeom>
        </p:spPr>
      </p:pic>
      <p:sp>
        <p:nvSpPr>
          <p:cNvPr id="17" name="TextBox 16">
            <a:extLst>
              <a:ext uri="{FF2B5EF4-FFF2-40B4-BE49-F238E27FC236}">
                <a16:creationId xmlns:a16="http://schemas.microsoft.com/office/drawing/2014/main" id="{FB3ED847-B81E-8C01-CADD-8FDC8DDA029E}"/>
              </a:ext>
            </a:extLst>
          </p:cNvPr>
          <p:cNvSpPr txBox="1"/>
          <p:nvPr/>
        </p:nvSpPr>
        <p:spPr>
          <a:xfrm>
            <a:off x="3566638" y="2705658"/>
            <a:ext cx="1609736" cy="369332"/>
          </a:xfrm>
          <a:prstGeom prst="rect">
            <a:avLst/>
          </a:prstGeom>
          <a:noFill/>
        </p:spPr>
        <p:txBody>
          <a:bodyPr wrap="none" rtlCol="0">
            <a:spAutoFit/>
          </a:bodyPr>
          <a:lstStyle/>
          <a:p>
            <a:r>
              <a:rPr lang="en-US" dirty="0"/>
              <a:t>Identity map</a:t>
            </a:r>
          </a:p>
        </p:txBody>
      </p:sp>
      <p:pic>
        <p:nvPicPr>
          <p:cNvPr id="4" name="Picture 3">
            <a:extLst>
              <a:ext uri="{FF2B5EF4-FFF2-40B4-BE49-F238E27FC236}">
                <a16:creationId xmlns:a16="http://schemas.microsoft.com/office/drawing/2014/main" id="{CA4F2ABC-4E42-EC91-26E6-7951580A8A60}"/>
              </a:ext>
            </a:extLst>
          </p:cNvPr>
          <p:cNvPicPr>
            <a:picLocks noChangeAspect="1"/>
          </p:cNvPicPr>
          <p:nvPr/>
        </p:nvPicPr>
        <p:blipFill>
          <a:blip r:embed="rId9"/>
          <a:stretch>
            <a:fillRect/>
          </a:stretch>
        </p:blipFill>
        <p:spPr>
          <a:xfrm>
            <a:off x="-16763" y="2180710"/>
            <a:ext cx="2590827" cy="1943121"/>
          </a:xfrm>
          <a:prstGeom prst="rect">
            <a:avLst/>
          </a:prstGeom>
        </p:spPr>
      </p:pic>
    </p:spTree>
    <p:extLst>
      <p:ext uri="{BB962C8B-B14F-4D97-AF65-F5344CB8AC3E}">
        <p14:creationId xmlns:p14="http://schemas.microsoft.com/office/powerpoint/2010/main" val="1206711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059" y="303076"/>
            <a:ext cx="6076728" cy="738664"/>
          </a:xfrm>
          <a:prstGeom prst="rect">
            <a:avLst/>
          </a:prstGeom>
        </p:spPr>
        <p:txBody>
          <a:bodyPr wrap="none">
            <a:spAutoFit/>
          </a:bodyPr>
          <a:lstStyle/>
          <a:p>
            <a:r>
              <a:rPr lang="en-CA" sz="2400" b="1" dirty="0">
                <a:effectLst/>
                <a:latin typeface="Calibri" charset="0"/>
                <a:ea typeface="Calibri" charset="0"/>
                <a:cs typeface="Arial" charset="0"/>
              </a:rPr>
              <a:t>NUMERACY CIRCLES </a:t>
            </a:r>
          </a:p>
          <a:p>
            <a:r>
              <a:rPr lang="en-CA" b="1" dirty="0"/>
              <a:t>THE BIG 4: What to ask to get a handle on any word problem</a:t>
            </a:r>
            <a:r>
              <a:rPr lang="en-US" dirty="0">
                <a:effectLst/>
              </a:rPr>
              <a:t> </a:t>
            </a:r>
            <a:r>
              <a:rPr lang="en-CA" b="1" dirty="0">
                <a:effectLst/>
                <a:latin typeface="Calibri" charset="0"/>
                <a:ea typeface="Calibri" charset="0"/>
                <a:cs typeface="Arial" charset="0"/>
              </a:rPr>
              <a:t> </a:t>
            </a:r>
            <a:endParaRPr lang="en-US" dirty="0"/>
          </a:p>
        </p:txBody>
      </p:sp>
      <p:sp>
        <p:nvSpPr>
          <p:cNvPr id="5" name="Rectangle 4"/>
          <p:cNvSpPr/>
          <p:nvPr/>
        </p:nvSpPr>
        <p:spPr>
          <a:xfrm>
            <a:off x="4821984" y="198327"/>
            <a:ext cx="4322016" cy="410882"/>
          </a:xfrm>
          <a:prstGeom prst="rect">
            <a:avLst/>
          </a:prstGeom>
        </p:spPr>
        <p:txBody>
          <a:bodyPr wrap="none">
            <a:spAutoFit/>
          </a:bodyPr>
          <a:lstStyle/>
          <a:p>
            <a:pPr algn="r">
              <a:lnSpc>
                <a:spcPct val="115000"/>
              </a:lnSpc>
              <a:spcAft>
                <a:spcPts val="1000"/>
              </a:spcAft>
            </a:pPr>
            <a:r>
              <a:rPr lang="en-CA">
                <a:effectLst/>
                <a:latin typeface="Calibri" charset="0"/>
                <a:ea typeface="Calibri" charset="0"/>
                <a:cs typeface="Arial" charset="0"/>
              </a:rPr>
              <a:t>Name_______________________________</a:t>
            </a:r>
            <a:endParaRPr lang="en-US" dirty="0">
              <a:effectLst/>
              <a:latin typeface="Calibri" charset="0"/>
              <a:ea typeface="Calibri" charset="0"/>
              <a:cs typeface="Arial" charset="0"/>
            </a:endParaRPr>
          </a:p>
        </p:txBody>
      </p:sp>
      <p:sp>
        <p:nvSpPr>
          <p:cNvPr id="6" name="Rounded Rectangle 5"/>
          <p:cNvSpPr/>
          <p:nvPr/>
        </p:nvSpPr>
        <p:spPr>
          <a:xfrm>
            <a:off x="185059" y="1306286"/>
            <a:ext cx="2117270" cy="241833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en-CA" sz="1200" dirty="0"/>
              <a:t>What do I KNOW for sure?</a:t>
            </a:r>
            <a:endParaRPr lang="en-US" sz="1200" dirty="0"/>
          </a:p>
          <a:p>
            <a:r>
              <a:rPr lang="en-CA" sz="1200" dirty="0"/>
              <a:t>What is HAPPENING in the problem?</a:t>
            </a:r>
            <a:endParaRPr lang="en-US" sz="1200" dirty="0"/>
          </a:p>
        </p:txBody>
      </p:sp>
      <p:sp>
        <p:nvSpPr>
          <p:cNvPr id="10" name="Rounded Rectangle 9"/>
          <p:cNvSpPr/>
          <p:nvPr/>
        </p:nvSpPr>
        <p:spPr>
          <a:xfrm>
            <a:off x="2415202" y="1306286"/>
            <a:ext cx="2117270" cy="241833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en-CA" sz="1200" dirty="0"/>
              <a:t>What will the answer TELL me?</a:t>
            </a:r>
            <a:r>
              <a:rPr lang="en-US" sz="1200" dirty="0"/>
              <a:t> </a:t>
            </a:r>
            <a:r>
              <a:rPr lang="en-CA" sz="1200" dirty="0"/>
              <a:t>What am I trying to FIND out?</a:t>
            </a:r>
            <a:endParaRPr lang="en-US" sz="1200" dirty="0"/>
          </a:p>
        </p:txBody>
      </p:sp>
      <p:sp>
        <p:nvSpPr>
          <p:cNvPr id="11" name="Rounded Rectangle 10"/>
          <p:cNvSpPr/>
          <p:nvPr/>
        </p:nvSpPr>
        <p:spPr>
          <a:xfrm>
            <a:off x="4645345" y="1306286"/>
            <a:ext cx="2117270" cy="241833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en-CA" sz="1200" dirty="0"/>
              <a:t>Are there any special CONDITIONS, RULES, or is there BACKGROUND KNOWLEDGE I need to know?</a:t>
            </a:r>
            <a:endParaRPr lang="en-US" sz="1200" dirty="0"/>
          </a:p>
        </p:txBody>
      </p:sp>
      <p:sp>
        <p:nvSpPr>
          <p:cNvPr id="12" name="Rounded Rectangle 11"/>
          <p:cNvSpPr/>
          <p:nvPr/>
        </p:nvSpPr>
        <p:spPr>
          <a:xfrm>
            <a:off x="6875488" y="1306285"/>
            <a:ext cx="2117270" cy="241833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en-CA" sz="1200" dirty="0"/>
              <a:t>ABOUT how much is the answer?</a:t>
            </a:r>
            <a:endParaRPr lang="en-US" sz="1200" dirty="0"/>
          </a:p>
        </p:txBody>
      </p:sp>
      <p:sp>
        <p:nvSpPr>
          <p:cNvPr id="13" name="Rectangle 12"/>
          <p:cNvSpPr/>
          <p:nvPr/>
        </p:nvSpPr>
        <p:spPr>
          <a:xfrm>
            <a:off x="249984" y="3872221"/>
            <a:ext cx="4395361" cy="461665"/>
          </a:xfrm>
          <a:prstGeom prst="rect">
            <a:avLst/>
          </a:prstGeom>
        </p:spPr>
        <p:txBody>
          <a:bodyPr wrap="square">
            <a:spAutoFit/>
          </a:bodyPr>
          <a:lstStyle/>
          <a:p>
            <a:r>
              <a:rPr lang="en-CA" sz="1200" dirty="0">
                <a:effectLst/>
                <a:latin typeface="Calibri" charset="0"/>
                <a:ea typeface="Calibri" charset="0"/>
                <a:cs typeface="Calibri" charset="0"/>
              </a:rPr>
              <a:t>This is how I solved the problem using pictures, numbers, and words: </a:t>
            </a:r>
            <a:endParaRPr lang="en-US" sz="1200" dirty="0"/>
          </a:p>
        </p:txBody>
      </p:sp>
      <p:sp>
        <p:nvSpPr>
          <p:cNvPr id="14" name="Rectangle 13"/>
          <p:cNvSpPr/>
          <p:nvPr/>
        </p:nvSpPr>
        <p:spPr>
          <a:xfrm>
            <a:off x="4821984" y="3724617"/>
            <a:ext cx="4572000" cy="584775"/>
          </a:xfrm>
          <a:prstGeom prst="rect">
            <a:avLst/>
          </a:prstGeom>
        </p:spPr>
        <p:txBody>
          <a:bodyPr>
            <a:spAutoFit/>
          </a:bodyPr>
          <a:lstStyle/>
          <a:p>
            <a:r>
              <a:rPr lang="en-CA" sz="2000" dirty="0">
                <a:effectLst/>
                <a:latin typeface="Times New Roman" charset="0"/>
                <a:ea typeface="Calibri" charset="0"/>
              </a:rPr>
              <a:t>□</a:t>
            </a:r>
            <a:r>
              <a:rPr lang="en-CA" sz="3200" dirty="0">
                <a:effectLst/>
                <a:latin typeface="Calibri" charset="0"/>
                <a:ea typeface="Calibri" charset="0"/>
                <a:cs typeface="Arial" charset="0"/>
              </a:rPr>
              <a:t> </a:t>
            </a:r>
            <a:r>
              <a:rPr lang="en-CA" sz="1050" dirty="0">
                <a:effectLst/>
                <a:latin typeface="Calibri" charset="0"/>
                <a:ea typeface="Calibri" charset="0"/>
                <a:cs typeface="Arial" charset="0"/>
              </a:rPr>
              <a:t>ORIGINAL COLOUR                          </a:t>
            </a:r>
            <a:r>
              <a:rPr lang="en-CA" sz="2000" dirty="0">
                <a:effectLst/>
                <a:latin typeface="Times New Roman" charset="0"/>
                <a:ea typeface="Calibri" charset="0"/>
              </a:rPr>
              <a:t>□</a:t>
            </a:r>
            <a:r>
              <a:rPr lang="en-CA" sz="3200" dirty="0">
                <a:effectLst/>
                <a:latin typeface="Calibri" charset="0"/>
                <a:ea typeface="Calibri" charset="0"/>
                <a:cs typeface="Arial" charset="0"/>
              </a:rPr>
              <a:t> </a:t>
            </a:r>
            <a:r>
              <a:rPr lang="en-CA" sz="1050" dirty="0">
                <a:effectLst/>
                <a:latin typeface="Calibri" charset="0"/>
                <a:ea typeface="Calibri" charset="0"/>
                <a:cs typeface="Arial" charset="0"/>
              </a:rPr>
              <a:t>NEW UNDERSTANDINGS COLOUR</a:t>
            </a:r>
            <a:r>
              <a:rPr lang="en-US" sz="1050" dirty="0">
                <a:effectLst/>
              </a:rPr>
              <a:t> </a:t>
            </a:r>
            <a:endParaRPr lang="en-US" sz="1050" dirty="0"/>
          </a:p>
        </p:txBody>
      </p:sp>
      <p:sp>
        <p:nvSpPr>
          <p:cNvPr id="15" name="TextBox 14"/>
          <p:cNvSpPr txBox="1"/>
          <p:nvPr/>
        </p:nvSpPr>
        <p:spPr>
          <a:xfrm>
            <a:off x="7766653" y="6027003"/>
            <a:ext cx="1226105" cy="830997"/>
          </a:xfrm>
          <a:prstGeom prst="rect">
            <a:avLst/>
          </a:prstGeom>
          <a:noFill/>
        </p:spPr>
        <p:txBody>
          <a:bodyPr wrap="none" rtlCol="0">
            <a:spAutoFit/>
          </a:bodyPr>
          <a:lstStyle/>
          <a:p>
            <a:r>
              <a:rPr lang="en-CA" sz="1200" dirty="0"/>
              <a:t>□ I’m positive</a:t>
            </a:r>
            <a:endParaRPr lang="en-US" sz="1200" dirty="0"/>
          </a:p>
          <a:p>
            <a:r>
              <a:rPr lang="en-CA" sz="1200" dirty="0"/>
              <a:t>□ I’m pretty sure</a:t>
            </a:r>
            <a:endParaRPr lang="en-US" sz="1200" dirty="0"/>
          </a:p>
          <a:p>
            <a:r>
              <a:rPr lang="en-CA" sz="1200" dirty="0"/>
              <a:t>□ I’m not sure</a:t>
            </a:r>
            <a:endParaRPr lang="en-US" sz="1200" dirty="0"/>
          </a:p>
          <a:p>
            <a:endParaRPr lang="en-US" sz="1200" dirty="0"/>
          </a:p>
        </p:txBody>
      </p:sp>
      <p:sp>
        <p:nvSpPr>
          <p:cNvPr id="16" name="Rectangle 15"/>
          <p:cNvSpPr/>
          <p:nvPr/>
        </p:nvSpPr>
        <p:spPr>
          <a:xfrm>
            <a:off x="249984" y="5310195"/>
            <a:ext cx="4572000" cy="261610"/>
          </a:xfrm>
          <a:prstGeom prst="rect">
            <a:avLst/>
          </a:prstGeom>
        </p:spPr>
        <p:txBody>
          <a:bodyPr>
            <a:spAutoFit/>
          </a:bodyPr>
          <a:lstStyle/>
          <a:p>
            <a:pPr>
              <a:spcAft>
                <a:spcPts val="0"/>
              </a:spcAft>
            </a:pPr>
            <a:r>
              <a:rPr lang="en-CA" sz="1100">
                <a:effectLst/>
                <a:latin typeface="Calibri" charset="0"/>
                <a:ea typeface="Calibri" charset="0"/>
                <a:cs typeface="Arial" charset="0"/>
              </a:rPr>
              <a:t>REFLECTING ON MY LEARNING (or Why I am smarter after my meeting):</a:t>
            </a:r>
            <a:endParaRPr lang="en-US" sz="1050" dirty="0">
              <a:effectLst/>
              <a:latin typeface="Calibri" charset="0"/>
              <a:ea typeface="Calibri" charset="0"/>
              <a:cs typeface="Arial" charset="0"/>
            </a:endParaRPr>
          </a:p>
        </p:txBody>
      </p:sp>
    </p:spTree>
    <p:extLst>
      <p:ext uri="{BB962C8B-B14F-4D97-AF65-F5344CB8AC3E}">
        <p14:creationId xmlns:p14="http://schemas.microsoft.com/office/powerpoint/2010/main" val="1743622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EE9C-83C1-A4C5-CC31-E3A55F458D82}"/>
              </a:ext>
            </a:extLst>
          </p:cNvPr>
          <p:cNvSpPr>
            <a:spLocks noGrp="1"/>
          </p:cNvSpPr>
          <p:nvPr>
            <p:ph type="title"/>
          </p:nvPr>
        </p:nvSpPr>
        <p:spPr>
          <a:xfrm>
            <a:off x="115093" y="0"/>
            <a:ext cx="8913813" cy="914400"/>
          </a:xfrm>
        </p:spPr>
        <p:txBody>
          <a:bodyPr/>
          <a:lstStyle/>
          <a:p>
            <a:r>
              <a:rPr lang="en-US" dirty="0"/>
              <a:t>Through multi-media texts</a:t>
            </a:r>
          </a:p>
        </p:txBody>
      </p:sp>
      <p:sp>
        <p:nvSpPr>
          <p:cNvPr id="3" name="TextBox 2">
            <a:extLst>
              <a:ext uri="{FF2B5EF4-FFF2-40B4-BE49-F238E27FC236}">
                <a16:creationId xmlns:a16="http://schemas.microsoft.com/office/drawing/2014/main" id="{604B4A4B-696E-769D-5BBC-1B8319628151}"/>
              </a:ext>
            </a:extLst>
          </p:cNvPr>
          <p:cNvSpPr txBox="1"/>
          <p:nvPr/>
        </p:nvSpPr>
        <p:spPr>
          <a:xfrm>
            <a:off x="887506" y="6166986"/>
            <a:ext cx="5982728" cy="523220"/>
          </a:xfrm>
          <a:prstGeom prst="rect">
            <a:avLst/>
          </a:prstGeom>
          <a:noFill/>
        </p:spPr>
        <p:txBody>
          <a:bodyPr wrap="none" rtlCol="0">
            <a:spAutoFit/>
          </a:bodyPr>
          <a:lstStyle/>
          <a:p>
            <a:r>
              <a:rPr lang="en-US" sz="2800" dirty="0"/>
              <a:t>Oxford Museum of Natural History</a:t>
            </a:r>
          </a:p>
        </p:txBody>
      </p:sp>
      <p:pic>
        <p:nvPicPr>
          <p:cNvPr id="5" name="Picture 4">
            <a:extLst>
              <a:ext uri="{FF2B5EF4-FFF2-40B4-BE49-F238E27FC236}">
                <a16:creationId xmlns:a16="http://schemas.microsoft.com/office/drawing/2014/main" id="{74970022-5A09-F736-AC31-C0DF897803BC}"/>
              </a:ext>
            </a:extLst>
          </p:cNvPr>
          <p:cNvPicPr>
            <a:picLocks noChangeAspect="1"/>
          </p:cNvPicPr>
          <p:nvPr/>
        </p:nvPicPr>
        <p:blipFill>
          <a:blip r:embed="rId2"/>
          <a:stretch>
            <a:fillRect/>
          </a:stretch>
        </p:blipFill>
        <p:spPr>
          <a:xfrm>
            <a:off x="115093" y="952986"/>
            <a:ext cx="4572000" cy="2657026"/>
          </a:xfrm>
          <a:prstGeom prst="rect">
            <a:avLst/>
          </a:prstGeom>
        </p:spPr>
      </p:pic>
      <p:pic>
        <p:nvPicPr>
          <p:cNvPr id="9" name="Picture 8">
            <a:extLst>
              <a:ext uri="{FF2B5EF4-FFF2-40B4-BE49-F238E27FC236}">
                <a16:creationId xmlns:a16="http://schemas.microsoft.com/office/drawing/2014/main" id="{30AA85B8-668D-C133-E509-16230D64E2E9}"/>
              </a:ext>
            </a:extLst>
          </p:cNvPr>
          <p:cNvPicPr>
            <a:picLocks noChangeAspect="1"/>
          </p:cNvPicPr>
          <p:nvPr/>
        </p:nvPicPr>
        <p:blipFill>
          <a:blip r:embed="rId3"/>
          <a:stretch>
            <a:fillRect/>
          </a:stretch>
        </p:blipFill>
        <p:spPr>
          <a:xfrm>
            <a:off x="3685361" y="3225261"/>
            <a:ext cx="5082121" cy="2941725"/>
          </a:xfrm>
          <a:prstGeom prst="rect">
            <a:avLst/>
          </a:prstGeom>
        </p:spPr>
      </p:pic>
    </p:spTree>
    <p:extLst>
      <p:ext uri="{BB962C8B-B14F-4D97-AF65-F5344CB8AC3E}">
        <p14:creationId xmlns:p14="http://schemas.microsoft.com/office/powerpoint/2010/main" val="1060747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340B-C1DA-DB56-A147-BAB25D1F039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B5A3D53-3F5F-BAB4-061A-7485372F4F3B}"/>
              </a:ext>
            </a:extLst>
          </p:cNvPr>
          <p:cNvPicPr>
            <a:picLocks noChangeAspect="1"/>
          </p:cNvPicPr>
          <p:nvPr/>
        </p:nvPicPr>
        <p:blipFill>
          <a:blip r:embed="rId2"/>
          <a:stretch>
            <a:fillRect/>
          </a:stretch>
        </p:blipFill>
        <p:spPr>
          <a:xfrm>
            <a:off x="4456906" y="82643"/>
            <a:ext cx="2675908" cy="4327990"/>
          </a:xfrm>
          <a:prstGeom prst="rect">
            <a:avLst/>
          </a:prstGeom>
        </p:spPr>
      </p:pic>
      <p:pic>
        <p:nvPicPr>
          <p:cNvPr id="6" name="Picture 5">
            <a:extLst>
              <a:ext uri="{FF2B5EF4-FFF2-40B4-BE49-F238E27FC236}">
                <a16:creationId xmlns:a16="http://schemas.microsoft.com/office/drawing/2014/main" id="{8CD41671-22FC-615D-D4DB-ACABEA47DBED}"/>
              </a:ext>
            </a:extLst>
          </p:cNvPr>
          <p:cNvPicPr>
            <a:picLocks noChangeAspect="1"/>
          </p:cNvPicPr>
          <p:nvPr/>
        </p:nvPicPr>
        <p:blipFill>
          <a:blip r:embed="rId3"/>
          <a:stretch>
            <a:fillRect/>
          </a:stretch>
        </p:blipFill>
        <p:spPr>
          <a:xfrm>
            <a:off x="6571253" y="0"/>
            <a:ext cx="2650747" cy="4327989"/>
          </a:xfrm>
          <a:prstGeom prst="rect">
            <a:avLst/>
          </a:prstGeom>
        </p:spPr>
      </p:pic>
      <p:pic>
        <p:nvPicPr>
          <p:cNvPr id="8" name="Picture 7">
            <a:extLst>
              <a:ext uri="{FF2B5EF4-FFF2-40B4-BE49-F238E27FC236}">
                <a16:creationId xmlns:a16="http://schemas.microsoft.com/office/drawing/2014/main" id="{C642BCF1-BFE9-36B6-212C-8BB5C8683FE3}"/>
              </a:ext>
            </a:extLst>
          </p:cNvPr>
          <p:cNvPicPr>
            <a:picLocks noChangeAspect="1"/>
          </p:cNvPicPr>
          <p:nvPr/>
        </p:nvPicPr>
        <p:blipFill>
          <a:blip r:embed="rId4"/>
          <a:stretch>
            <a:fillRect/>
          </a:stretch>
        </p:blipFill>
        <p:spPr>
          <a:xfrm>
            <a:off x="2165863" y="82643"/>
            <a:ext cx="2566463" cy="4327990"/>
          </a:xfrm>
          <a:prstGeom prst="rect">
            <a:avLst/>
          </a:prstGeom>
        </p:spPr>
      </p:pic>
      <p:pic>
        <p:nvPicPr>
          <p:cNvPr id="10" name="Picture 9">
            <a:extLst>
              <a:ext uri="{FF2B5EF4-FFF2-40B4-BE49-F238E27FC236}">
                <a16:creationId xmlns:a16="http://schemas.microsoft.com/office/drawing/2014/main" id="{3B8C472E-7DB3-4D43-2B5B-F233DFD238A5}"/>
              </a:ext>
            </a:extLst>
          </p:cNvPr>
          <p:cNvPicPr>
            <a:picLocks noChangeAspect="1"/>
          </p:cNvPicPr>
          <p:nvPr/>
        </p:nvPicPr>
        <p:blipFill>
          <a:blip r:embed="rId5"/>
          <a:stretch>
            <a:fillRect/>
          </a:stretch>
        </p:blipFill>
        <p:spPr>
          <a:xfrm>
            <a:off x="-76412" y="82643"/>
            <a:ext cx="2471480" cy="4327990"/>
          </a:xfrm>
          <a:prstGeom prst="rect">
            <a:avLst/>
          </a:prstGeom>
        </p:spPr>
      </p:pic>
    </p:spTree>
    <p:extLst>
      <p:ext uri="{BB962C8B-B14F-4D97-AF65-F5344CB8AC3E}">
        <p14:creationId xmlns:p14="http://schemas.microsoft.com/office/powerpoint/2010/main" val="126120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1810688" y="230066"/>
            <a:ext cx="5522625" cy="1766362"/>
          </a:xfrm>
          <a:prstGeom prst="rect">
            <a:avLst/>
          </a:prstGeom>
        </p:spPr>
        <p:txBody>
          <a:bodyPr spcFirstLastPara="1" vert="horz" wrap="square" lIns="68569" tIns="68569" rIns="68569" bIns="68569" numCol="1" rtlCol="0" anchor="b" anchorCtr="0" compatLnSpc="1">
            <a:prstTxWarp prst="textNoShape">
              <a:avLst/>
            </a:prstTxWarp>
            <a:noAutofit/>
          </a:bodyPr>
          <a:lstStyle/>
          <a:p>
            <a:pPr algn="ctr"/>
            <a:r>
              <a:rPr lang="en" dirty="0"/>
              <a:t>LEARNING AND IDENTITY MAPS </a:t>
            </a:r>
            <a:endParaRPr dirty="0"/>
          </a:p>
        </p:txBody>
      </p:sp>
      <p:sp>
        <p:nvSpPr>
          <p:cNvPr id="69" name="Google Shape;69;p13"/>
          <p:cNvSpPr txBox="1">
            <a:spLocks noGrp="1"/>
          </p:cNvSpPr>
          <p:nvPr>
            <p:ph type="sldNum" idx="12"/>
          </p:nvPr>
        </p:nvSpPr>
        <p:spPr>
          <a:xfrm>
            <a:off x="1143001" y="4036254"/>
            <a:ext cx="6429375" cy="276750"/>
          </a:xfrm>
          <a:prstGeom prst="rect">
            <a:avLst/>
          </a:prstGeom>
        </p:spPr>
        <p:txBody>
          <a:bodyPr spcFirstLastPara="1" vert="horz" wrap="square" lIns="48212" tIns="48212" rIns="48212" bIns="48212" rtlCol="0" anchor="ctr" anchorCtr="0">
            <a:noAutofit/>
          </a:bodyPr>
          <a:lstStyle>
            <a:defPPr>
              <a:defRPr lang="en-US"/>
            </a:defPPr>
            <a:lvl1pPr marL="0" lvl="0" algn="r" defTabSz="482161" rtl="0" eaLnBrk="1" latinLnBrk="0" hangingPunct="1">
              <a:buNone/>
              <a:defRPr sz="633" kern="1200">
                <a:solidFill>
                  <a:schemeClr val="tx1">
                    <a:tint val="75000"/>
                  </a:schemeClr>
                </a:solidFill>
                <a:latin typeface="+mn-lt"/>
                <a:ea typeface="+mn-ea"/>
                <a:cs typeface="+mn-cs"/>
              </a:defRPr>
            </a:lvl1pPr>
            <a:lvl2pPr marL="241080" lvl="1" algn="l" defTabSz="482161" rtl="0" eaLnBrk="1" latinLnBrk="0" hangingPunct="1">
              <a:buNone/>
              <a:defRPr sz="949" kern="1200">
                <a:solidFill>
                  <a:schemeClr val="tx1"/>
                </a:solidFill>
                <a:latin typeface="+mn-lt"/>
                <a:ea typeface="+mn-ea"/>
                <a:cs typeface="+mn-cs"/>
              </a:defRPr>
            </a:lvl2pPr>
            <a:lvl3pPr marL="482161" lvl="2" algn="l" defTabSz="482161" rtl="0" eaLnBrk="1" latinLnBrk="0" hangingPunct="1">
              <a:buNone/>
              <a:defRPr sz="949" kern="1200">
                <a:solidFill>
                  <a:schemeClr val="tx1"/>
                </a:solidFill>
                <a:latin typeface="+mn-lt"/>
                <a:ea typeface="+mn-ea"/>
                <a:cs typeface="+mn-cs"/>
              </a:defRPr>
            </a:lvl3pPr>
            <a:lvl4pPr marL="723242" lvl="3" algn="l" defTabSz="482161" rtl="0" eaLnBrk="1" latinLnBrk="0" hangingPunct="1">
              <a:buNone/>
              <a:defRPr sz="949" kern="1200">
                <a:solidFill>
                  <a:schemeClr val="tx1"/>
                </a:solidFill>
                <a:latin typeface="+mn-lt"/>
                <a:ea typeface="+mn-ea"/>
                <a:cs typeface="+mn-cs"/>
              </a:defRPr>
            </a:lvl4pPr>
            <a:lvl5pPr marL="964323" lvl="4" algn="l" defTabSz="482161" rtl="0" eaLnBrk="1" latinLnBrk="0" hangingPunct="1">
              <a:buNone/>
              <a:defRPr sz="949" kern="1200">
                <a:solidFill>
                  <a:schemeClr val="tx1"/>
                </a:solidFill>
                <a:latin typeface="+mn-lt"/>
                <a:ea typeface="+mn-ea"/>
                <a:cs typeface="+mn-cs"/>
              </a:defRPr>
            </a:lvl5pPr>
            <a:lvl6pPr marL="1205403" lvl="5" algn="l" defTabSz="482161" rtl="0" eaLnBrk="1" latinLnBrk="0" hangingPunct="1">
              <a:buNone/>
              <a:defRPr sz="949" kern="1200">
                <a:solidFill>
                  <a:schemeClr val="tx1"/>
                </a:solidFill>
                <a:latin typeface="+mn-lt"/>
                <a:ea typeface="+mn-ea"/>
                <a:cs typeface="+mn-cs"/>
              </a:defRPr>
            </a:lvl6pPr>
            <a:lvl7pPr marL="1446484" lvl="6" algn="l" defTabSz="482161" rtl="0" eaLnBrk="1" latinLnBrk="0" hangingPunct="1">
              <a:buNone/>
              <a:defRPr sz="949" kern="1200">
                <a:solidFill>
                  <a:schemeClr val="tx1"/>
                </a:solidFill>
                <a:latin typeface="+mn-lt"/>
                <a:ea typeface="+mn-ea"/>
                <a:cs typeface="+mn-cs"/>
              </a:defRPr>
            </a:lvl7pPr>
            <a:lvl8pPr marL="1687564" lvl="7" algn="l" defTabSz="482161" rtl="0" eaLnBrk="1" latinLnBrk="0" hangingPunct="1">
              <a:buNone/>
              <a:defRPr sz="949" kern="1200">
                <a:solidFill>
                  <a:schemeClr val="tx1"/>
                </a:solidFill>
                <a:latin typeface="+mn-lt"/>
                <a:ea typeface="+mn-ea"/>
                <a:cs typeface="+mn-cs"/>
              </a:defRPr>
            </a:lvl8pPr>
            <a:lvl9pPr marL="1928645" lvl="8" algn="l" defTabSz="482161" rtl="0" eaLnBrk="1" latinLnBrk="0" hangingPunct="1">
              <a:buNone/>
              <a:defRPr sz="949" kern="1200">
                <a:solidFill>
                  <a:schemeClr val="tx1"/>
                </a:solidFill>
                <a:latin typeface="+mn-lt"/>
                <a:ea typeface="+mn-ea"/>
                <a:cs typeface="+mn-cs"/>
              </a:defRPr>
            </a:lvl9pPr>
          </a:lstStyle>
          <a:p>
            <a:pPr algn="ctr"/>
            <a:fld id="{00000000-1234-1234-1234-123412341234}" type="slidenum">
              <a:rPr lang="en" smtClean="0"/>
              <a:pPr algn="ctr"/>
              <a:t>53</a:t>
            </a:fld>
            <a:endParaRPr/>
          </a:p>
        </p:txBody>
      </p:sp>
      <p:pic>
        <p:nvPicPr>
          <p:cNvPr id="5122" name="Picture 2">
            <a:extLst>
              <a:ext uri="{FF2B5EF4-FFF2-40B4-BE49-F238E27FC236}">
                <a16:creationId xmlns:a16="http://schemas.microsoft.com/office/drawing/2014/main" id="{C6808EED-3202-2AB9-63C8-C0675FFB8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856" y="2478933"/>
            <a:ext cx="3220443" cy="38488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64764C9-ADCF-321C-233E-03882911C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865" y="2475714"/>
            <a:ext cx="3055322" cy="38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149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6203795" y="290324"/>
            <a:ext cx="3120368" cy="1088228"/>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3" name="Freeform 3"/>
          <p:cNvSpPr/>
          <p:nvPr/>
        </p:nvSpPr>
        <p:spPr>
          <a:xfrm rot="-201626" flipV="1">
            <a:off x="-220241" y="261025"/>
            <a:ext cx="3288394" cy="1146827"/>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4" name="Freeform 4"/>
          <p:cNvSpPr/>
          <p:nvPr/>
        </p:nvSpPr>
        <p:spPr>
          <a:xfrm>
            <a:off x="1120914" y="2662033"/>
            <a:ext cx="563597" cy="563597"/>
          </a:xfrm>
          <a:custGeom>
            <a:avLst/>
            <a:gdLst/>
            <a:ahLst/>
            <a:cxnLst/>
            <a:rect l="l" t="t" r="r" b="b"/>
            <a:pathLst>
              <a:path w="1127195" h="1127195">
                <a:moveTo>
                  <a:pt x="0" y="0"/>
                </a:moveTo>
                <a:lnTo>
                  <a:pt x="1127194" y="0"/>
                </a:lnTo>
                <a:lnTo>
                  <a:pt x="1127194" y="1127194"/>
                </a:lnTo>
                <a:lnTo>
                  <a:pt x="0" y="1127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5" name="Freeform 5"/>
          <p:cNvSpPr/>
          <p:nvPr/>
        </p:nvSpPr>
        <p:spPr>
          <a:xfrm>
            <a:off x="2550135" y="2662033"/>
            <a:ext cx="548803" cy="563597"/>
          </a:xfrm>
          <a:custGeom>
            <a:avLst/>
            <a:gdLst/>
            <a:ahLst/>
            <a:cxnLst/>
            <a:rect l="l" t="t" r="r" b="b"/>
            <a:pathLst>
              <a:path w="1097606" h="1127195">
                <a:moveTo>
                  <a:pt x="0" y="0"/>
                </a:moveTo>
                <a:lnTo>
                  <a:pt x="1097606" y="0"/>
                </a:lnTo>
                <a:lnTo>
                  <a:pt x="1097606" y="1127194"/>
                </a:lnTo>
                <a:lnTo>
                  <a:pt x="0" y="11271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00"/>
          </a:p>
        </p:txBody>
      </p:sp>
      <p:sp>
        <p:nvSpPr>
          <p:cNvPr id="6" name="Freeform 6"/>
          <p:cNvSpPr/>
          <p:nvPr/>
        </p:nvSpPr>
        <p:spPr>
          <a:xfrm>
            <a:off x="741681" y="3881566"/>
            <a:ext cx="682276" cy="692666"/>
          </a:xfrm>
          <a:custGeom>
            <a:avLst/>
            <a:gdLst/>
            <a:ahLst/>
            <a:cxnLst/>
            <a:rect l="l" t="t" r="r" b="b"/>
            <a:pathLst>
              <a:path w="1364551" h="1385331">
                <a:moveTo>
                  <a:pt x="0" y="0"/>
                </a:moveTo>
                <a:lnTo>
                  <a:pt x="1364552" y="0"/>
                </a:lnTo>
                <a:lnTo>
                  <a:pt x="1364552" y="1385331"/>
                </a:lnTo>
                <a:lnTo>
                  <a:pt x="0" y="13853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900"/>
          </a:p>
        </p:txBody>
      </p:sp>
      <p:sp>
        <p:nvSpPr>
          <p:cNvPr id="7" name="Freeform 7"/>
          <p:cNvSpPr/>
          <p:nvPr/>
        </p:nvSpPr>
        <p:spPr>
          <a:xfrm>
            <a:off x="1295803" y="2680294"/>
            <a:ext cx="1821346" cy="1598231"/>
          </a:xfrm>
          <a:custGeom>
            <a:avLst/>
            <a:gdLst/>
            <a:ahLst/>
            <a:cxnLst/>
            <a:rect l="l" t="t" r="r" b="b"/>
            <a:pathLst>
              <a:path w="3642691" h="3196462">
                <a:moveTo>
                  <a:pt x="0" y="0"/>
                </a:moveTo>
                <a:lnTo>
                  <a:pt x="3642691" y="0"/>
                </a:lnTo>
                <a:lnTo>
                  <a:pt x="3642691" y="3196462"/>
                </a:lnTo>
                <a:lnTo>
                  <a:pt x="0" y="31964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900"/>
          </a:p>
        </p:txBody>
      </p:sp>
      <p:sp>
        <p:nvSpPr>
          <p:cNvPr id="8" name="Freeform 8"/>
          <p:cNvSpPr/>
          <p:nvPr/>
        </p:nvSpPr>
        <p:spPr>
          <a:xfrm>
            <a:off x="3561827" y="2639433"/>
            <a:ext cx="1867911" cy="1639092"/>
          </a:xfrm>
          <a:custGeom>
            <a:avLst/>
            <a:gdLst/>
            <a:ahLst/>
            <a:cxnLst/>
            <a:rect l="l" t="t" r="r" b="b"/>
            <a:pathLst>
              <a:path w="3735822" h="3278184">
                <a:moveTo>
                  <a:pt x="0" y="0"/>
                </a:moveTo>
                <a:lnTo>
                  <a:pt x="3735822" y="0"/>
                </a:lnTo>
                <a:lnTo>
                  <a:pt x="3735822" y="3278184"/>
                </a:lnTo>
                <a:lnTo>
                  <a:pt x="0" y="32781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900"/>
          </a:p>
        </p:txBody>
      </p:sp>
      <p:sp>
        <p:nvSpPr>
          <p:cNvPr id="9" name="Freeform 9"/>
          <p:cNvSpPr/>
          <p:nvPr/>
        </p:nvSpPr>
        <p:spPr>
          <a:xfrm>
            <a:off x="5874435" y="2662032"/>
            <a:ext cx="1842158" cy="1616493"/>
          </a:xfrm>
          <a:custGeom>
            <a:avLst/>
            <a:gdLst/>
            <a:ahLst/>
            <a:cxnLst/>
            <a:rect l="l" t="t" r="r" b="b"/>
            <a:pathLst>
              <a:path w="3684315" h="3232986">
                <a:moveTo>
                  <a:pt x="0" y="0"/>
                </a:moveTo>
                <a:lnTo>
                  <a:pt x="3684314" y="0"/>
                </a:lnTo>
                <a:lnTo>
                  <a:pt x="3684314" y="3232986"/>
                </a:lnTo>
                <a:lnTo>
                  <a:pt x="0" y="32329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900"/>
          </a:p>
        </p:txBody>
      </p:sp>
      <p:sp>
        <p:nvSpPr>
          <p:cNvPr id="10" name="TextBox 10"/>
          <p:cNvSpPr txBox="1"/>
          <p:nvPr/>
        </p:nvSpPr>
        <p:spPr>
          <a:xfrm>
            <a:off x="514350" y="1390651"/>
            <a:ext cx="7620000" cy="333425"/>
          </a:xfrm>
          <a:prstGeom prst="rect">
            <a:avLst/>
          </a:prstGeom>
        </p:spPr>
        <p:txBody>
          <a:bodyPr wrap="square" lIns="0" tIns="0" rIns="0" bIns="0" rtlCol="0" anchor="t">
            <a:spAutoFit/>
          </a:bodyPr>
          <a:lstStyle/>
          <a:p>
            <a:pPr algn="ctr">
              <a:lnSpc>
                <a:spcPts val="2599"/>
              </a:lnSpc>
            </a:pPr>
            <a:r>
              <a:rPr lang="en-US" sz="2300" spc="-68" dirty="0">
                <a:solidFill>
                  <a:srgbClr val="002145"/>
                </a:solidFill>
                <a:latin typeface="Open Sans Bold"/>
              </a:rPr>
              <a:t>Inclusive Design in Online Courses</a:t>
            </a:r>
          </a:p>
        </p:txBody>
      </p:sp>
      <p:sp>
        <p:nvSpPr>
          <p:cNvPr id="11" name="TextBox 11"/>
          <p:cNvSpPr txBox="1"/>
          <p:nvPr/>
        </p:nvSpPr>
        <p:spPr>
          <a:xfrm>
            <a:off x="514351" y="1904842"/>
            <a:ext cx="8267888" cy="214482"/>
          </a:xfrm>
          <a:prstGeom prst="rect">
            <a:avLst/>
          </a:prstGeom>
        </p:spPr>
        <p:txBody>
          <a:bodyPr lIns="0" tIns="0" rIns="0" bIns="0" rtlCol="0" anchor="t">
            <a:spAutoFit/>
          </a:bodyPr>
          <a:lstStyle/>
          <a:p>
            <a:pPr>
              <a:lnSpc>
                <a:spcPts val="1750"/>
              </a:lnSpc>
              <a:spcBef>
                <a:spcPct val="0"/>
              </a:spcBef>
            </a:pPr>
            <a:r>
              <a:rPr lang="en-US" sz="1250">
                <a:solidFill>
                  <a:srgbClr val="000000"/>
                </a:solidFill>
                <a:latin typeface="Open Sans"/>
              </a:rPr>
              <a:t>Universal Design for Learning (UDL) provides students with multiple means of (CAST, 2024):​</a:t>
            </a:r>
          </a:p>
        </p:txBody>
      </p:sp>
      <p:sp>
        <p:nvSpPr>
          <p:cNvPr id="12" name="TextBox 12"/>
          <p:cNvSpPr txBox="1"/>
          <p:nvPr/>
        </p:nvSpPr>
        <p:spPr>
          <a:xfrm>
            <a:off x="514351" y="4555182"/>
            <a:ext cx="7805714" cy="1561518"/>
          </a:xfrm>
          <a:prstGeom prst="rect">
            <a:avLst/>
          </a:prstGeom>
        </p:spPr>
        <p:txBody>
          <a:bodyPr lIns="0" tIns="0" rIns="0" bIns="0" rtlCol="0" anchor="t">
            <a:spAutoFit/>
          </a:bodyPr>
          <a:lstStyle/>
          <a:p>
            <a:pPr>
              <a:lnSpc>
                <a:spcPts val="1679"/>
              </a:lnSpc>
            </a:pPr>
            <a:r>
              <a:rPr lang="en-US" sz="1200" dirty="0">
                <a:solidFill>
                  <a:srgbClr val="000000"/>
                </a:solidFill>
              </a:rPr>
              <a:t>We apply the four POUR principles to enhance UDL online (Web Accessibility Initiative, 2023).</a:t>
            </a:r>
          </a:p>
          <a:p>
            <a:pPr marL="259093" lvl="1" indent="-129547">
              <a:lnSpc>
                <a:spcPts val="1679"/>
              </a:lnSpc>
              <a:buFont typeface="Arial"/>
              <a:buChar char="•"/>
            </a:pPr>
            <a:r>
              <a:rPr lang="en-US" sz="1200" dirty="0">
                <a:solidFill>
                  <a:srgbClr val="000000"/>
                </a:solidFill>
              </a:rPr>
              <a:t>Perceivable – can all users perceive the information?​</a:t>
            </a:r>
          </a:p>
          <a:p>
            <a:pPr marL="259093" lvl="1" indent="-129547">
              <a:lnSpc>
                <a:spcPts val="1679"/>
              </a:lnSpc>
              <a:buFont typeface="Arial"/>
              <a:buChar char="•"/>
            </a:pPr>
            <a:r>
              <a:rPr lang="en-US" sz="1200" dirty="0">
                <a:solidFill>
                  <a:srgbClr val="000000"/>
                </a:solidFill>
              </a:rPr>
              <a:t>Operable – can all users operate the page?​</a:t>
            </a:r>
          </a:p>
          <a:p>
            <a:pPr marL="259093" lvl="1" indent="-129547">
              <a:lnSpc>
                <a:spcPts val="1679"/>
              </a:lnSpc>
              <a:buFont typeface="Arial"/>
              <a:buChar char="•"/>
            </a:pPr>
            <a:r>
              <a:rPr lang="en-US" sz="1200" dirty="0">
                <a:solidFill>
                  <a:srgbClr val="000000"/>
                </a:solidFill>
              </a:rPr>
              <a:t>Understandable – can all users understand where contents are and what to do with them?​</a:t>
            </a:r>
          </a:p>
          <a:p>
            <a:pPr marL="259093" lvl="1" indent="-129547">
              <a:lnSpc>
                <a:spcPts val="1679"/>
              </a:lnSpc>
              <a:buFont typeface="Arial"/>
              <a:buChar char="•"/>
            </a:pPr>
            <a:r>
              <a:rPr lang="en-US" sz="1200" dirty="0">
                <a:solidFill>
                  <a:srgbClr val="000000"/>
                </a:solidFill>
              </a:rPr>
              <a:t>Robust – can these contents be used on or across different platforms?​</a:t>
            </a:r>
          </a:p>
          <a:p>
            <a:pPr>
              <a:lnSpc>
                <a:spcPts val="1907"/>
              </a:lnSpc>
            </a:pPr>
            <a:r>
              <a:rPr lang="en-US" sz="1362" dirty="0">
                <a:solidFill>
                  <a:srgbClr val="000000"/>
                </a:solidFill>
                <a:latin typeface="Open Sans"/>
              </a:rPr>
              <a:t>​</a:t>
            </a:r>
          </a:p>
          <a:p>
            <a:pPr>
              <a:lnSpc>
                <a:spcPts val="1907"/>
              </a:lnSpc>
              <a:spcBef>
                <a:spcPct val="0"/>
              </a:spcBef>
            </a:pPr>
            <a:endParaRPr lang="en-US" sz="1362" dirty="0">
              <a:solidFill>
                <a:srgbClr val="000000"/>
              </a:solidFill>
              <a:latin typeface="Open Sans"/>
            </a:endParaRPr>
          </a:p>
        </p:txBody>
      </p:sp>
      <p:sp>
        <p:nvSpPr>
          <p:cNvPr id="13" name="TextBox 13"/>
          <p:cNvSpPr txBox="1"/>
          <p:nvPr/>
        </p:nvSpPr>
        <p:spPr>
          <a:xfrm>
            <a:off x="1785799" y="2267056"/>
            <a:ext cx="995399" cy="216598"/>
          </a:xfrm>
          <a:prstGeom prst="rect">
            <a:avLst/>
          </a:prstGeom>
        </p:spPr>
        <p:txBody>
          <a:bodyPr lIns="0" tIns="0" rIns="0" bIns="0" rtlCol="0" anchor="t">
            <a:spAutoFit/>
          </a:bodyPr>
          <a:lstStyle/>
          <a:p>
            <a:pPr>
              <a:lnSpc>
                <a:spcPts val="1839"/>
              </a:lnSpc>
              <a:spcBef>
                <a:spcPct val="0"/>
              </a:spcBef>
            </a:pPr>
            <a:r>
              <a:rPr lang="en-US" sz="1313">
                <a:solidFill>
                  <a:srgbClr val="000000"/>
                </a:solidFill>
                <a:latin typeface="Open Sans"/>
              </a:rPr>
              <a:t>Engagement</a:t>
            </a:r>
          </a:p>
        </p:txBody>
      </p:sp>
      <p:sp>
        <p:nvSpPr>
          <p:cNvPr id="14" name="TextBox 14"/>
          <p:cNvSpPr txBox="1"/>
          <p:nvPr/>
        </p:nvSpPr>
        <p:spPr>
          <a:xfrm>
            <a:off x="3896795" y="2267056"/>
            <a:ext cx="1197977" cy="216598"/>
          </a:xfrm>
          <a:prstGeom prst="rect">
            <a:avLst/>
          </a:prstGeom>
        </p:spPr>
        <p:txBody>
          <a:bodyPr lIns="0" tIns="0" rIns="0" bIns="0" rtlCol="0" anchor="t">
            <a:spAutoFit/>
          </a:bodyPr>
          <a:lstStyle/>
          <a:p>
            <a:pPr>
              <a:lnSpc>
                <a:spcPts val="1839"/>
              </a:lnSpc>
              <a:spcBef>
                <a:spcPct val="0"/>
              </a:spcBef>
            </a:pPr>
            <a:r>
              <a:rPr lang="en-US" sz="1313">
                <a:solidFill>
                  <a:srgbClr val="000000"/>
                </a:solidFill>
                <a:latin typeface="Open Sans"/>
              </a:rPr>
              <a:t>Representation</a:t>
            </a:r>
          </a:p>
        </p:txBody>
      </p:sp>
      <p:sp>
        <p:nvSpPr>
          <p:cNvPr id="15" name="TextBox 15"/>
          <p:cNvSpPr txBox="1"/>
          <p:nvPr/>
        </p:nvSpPr>
        <p:spPr>
          <a:xfrm>
            <a:off x="6041272" y="2267056"/>
            <a:ext cx="1722707" cy="216598"/>
          </a:xfrm>
          <a:prstGeom prst="rect">
            <a:avLst/>
          </a:prstGeom>
        </p:spPr>
        <p:txBody>
          <a:bodyPr lIns="0" tIns="0" rIns="0" bIns="0" rtlCol="0" anchor="t">
            <a:spAutoFit/>
          </a:bodyPr>
          <a:lstStyle/>
          <a:p>
            <a:pPr>
              <a:lnSpc>
                <a:spcPts val="1839"/>
              </a:lnSpc>
              <a:spcBef>
                <a:spcPct val="0"/>
              </a:spcBef>
            </a:pPr>
            <a:r>
              <a:rPr lang="en-US" sz="1313">
                <a:solidFill>
                  <a:srgbClr val="000000"/>
                </a:solidFill>
                <a:latin typeface="Open Sans"/>
              </a:rPr>
              <a:t>Action and Expression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6203795" y="290324"/>
            <a:ext cx="3120368" cy="1088228"/>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3" name="Freeform 3"/>
          <p:cNvSpPr/>
          <p:nvPr/>
        </p:nvSpPr>
        <p:spPr>
          <a:xfrm rot="-201626" flipV="1">
            <a:off x="-220241" y="261025"/>
            <a:ext cx="3288394" cy="1146827"/>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grpSp>
        <p:nvGrpSpPr>
          <p:cNvPr id="4" name="Group 4"/>
          <p:cNvGrpSpPr/>
          <p:nvPr/>
        </p:nvGrpSpPr>
        <p:grpSpPr>
          <a:xfrm>
            <a:off x="5755153" y="478877"/>
            <a:ext cx="3314323" cy="5530307"/>
            <a:chOff x="-91919" y="-66675"/>
            <a:chExt cx="1745816" cy="2871673"/>
          </a:xfrm>
        </p:grpSpPr>
        <p:sp>
          <p:nvSpPr>
            <p:cNvPr id="5" name="Freeform 5"/>
            <p:cNvSpPr/>
            <p:nvPr/>
          </p:nvSpPr>
          <p:spPr>
            <a:xfrm>
              <a:off x="-91919" y="129799"/>
              <a:ext cx="1653897" cy="2656189"/>
            </a:xfrm>
            <a:custGeom>
              <a:avLst/>
              <a:gdLst/>
              <a:ahLst/>
              <a:cxnLst/>
              <a:rect l="l" t="t" r="r" b="b"/>
              <a:pathLst>
                <a:path w="1653897" h="2804999">
                  <a:moveTo>
                    <a:pt x="0" y="0"/>
                  </a:moveTo>
                  <a:lnTo>
                    <a:pt x="1653897" y="0"/>
                  </a:lnTo>
                  <a:lnTo>
                    <a:pt x="1653897" y="2804999"/>
                  </a:lnTo>
                  <a:lnTo>
                    <a:pt x="0" y="2804999"/>
                  </a:lnTo>
                  <a:close/>
                </a:path>
              </a:pathLst>
            </a:custGeom>
            <a:solidFill>
              <a:srgbClr val="FDD757"/>
            </a:solidFill>
          </p:spPr>
          <p:txBody>
            <a:bodyPr/>
            <a:lstStyle/>
            <a:p>
              <a:endParaRPr lang="en-US" sz="900"/>
            </a:p>
          </p:txBody>
        </p:sp>
        <p:sp>
          <p:nvSpPr>
            <p:cNvPr id="6" name="TextBox 6"/>
            <p:cNvSpPr txBox="1"/>
            <p:nvPr/>
          </p:nvSpPr>
          <p:spPr>
            <a:xfrm>
              <a:off x="0" y="-66675"/>
              <a:ext cx="1653897" cy="2871673"/>
            </a:xfrm>
            <a:prstGeom prst="rect">
              <a:avLst/>
            </a:prstGeom>
          </p:spPr>
          <p:txBody>
            <a:bodyPr lIns="25400" tIns="25400" rIns="25400" bIns="25400" rtlCol="0" anchor="ctr"/>
            <a:lstStyle/>
            <a:p>
              <a:pPr algn="ctr">
                <a:lnSpc>
                  <a:spcPts val="1667"/>
                </a:lnSpc>
              </a:pPr>
              <a:endParaRPr sz="900"/>
            </a:p>
          </p:txBody>
        </p:sp>
      </p:grpSp>
      <p:sp>
        <p:nvSpPr>
          <p:cNvPr id="7" name="TextBox 7"/>
          <p:cNvSpPr txBox="1"/>
          <p:nvPr/>
        </p:nvSpPr>
        <p:spPr>
          <a:xfrm>
            <a:off x="482010" y="2333406"/>
            <a:ext cx="4305992" cy="3196068"/>
          </a:xfrm>
          <a:prstGeom prst="rect">
            <a:avLst/>
          </a:prstGeom>
        </p:spPr>
        <p:txBody>
          <a:bodyPr lIns="0" tIns="0" rIns="0" bIns="0" rtlCol="0" anchor="t">
            <a:spAutoFit/>
          </a:bodyPr>
          <a:lstStyle/>
          <a:p>
            <a:pPr>
              <a:lnSpc>
                <a:spcPts val="1750"/>
              </a:lnSpc>
            </a:pPr>
            <a:r>
              <a:rPr lang="en-US" sz="1250" dirty="0">
                <a:solidFill>
                  <a:srgbClr val="000000"/>
                </a:solidFill>
                <a:latin typeface="Open Sans"/>
              </a:rPr>
              <a:t>CPAR methodology to understand the impact of our program (re)design, which focuses on the potential of rural TE as a site of learning and empowerment for diverse TCs.</a:t>
            </a:r>
          </a:p>
          <a:p>
            <a:pPr>
              <a:lnSpc>
                <a:spcPts val="1750"/>
              </a:lnSpc>
            </a:pPr>
            <a:endParaRPr lang="en-US" sz="1250" dirty="0">
              <a:solidFill>
                <a:srgbClr val="000000"/>
              </a:solidFill>
              <a:latin typeface="Open Sans"/>
            </a:endParaRPr>
          </a:p>
          <a:p>
            <a:pPr>
              <a:lnSpc>
                <a:spcPts val="1750"/>
              </a:lnSpc>
            </a:pPr>
            <a:r>
              <a:rPr lang="en-US" sz="1250" dirty="0">
                <a:solidFill>
                  <a:srgbClr val="000000"/>
                </a:solidFill>
                <a:latin typeface="Open Sans"/>
              </a:rPr>
              <a:t>CPAR approaches inquiry with the intent to take action to improve the situation of participants through a transformative research framework (Fine &amp; Torre, 2021; </a:t>
            </a:r>
            <a:r>
              <a:rPr lang="en-US" sz="1250" dirty="0" err="1">
                <a:solidFill>
                  <a:srgbClr val="000000"/>
                </a:solidFill>
                <a:latin typeface="Open Sans"/>
              </a:rPr>
              <a:t>Kemmis</a:t>
            </a:r>
            <a:r>
              <a:rPr lang="en-US" sz="1250" dirty="0">
                <a:solidFill>
                  <a:srgbClr val="000000"/>
                </a:solidFill>
                <a:latin typeface="Open Sans"/>
              </a:rPr>
              <a:t> et al., 2014). ​</a:t>
            </a:r>
          </a:p>
          <a:p>
            <a:pPr>
              <a:lnSpc>
                <a:spcPts val="1750"/>
              </a:lnSpc>
            </a:pPr>
            <a:endParaRPr lang="en-US" sz="1250" dirty="0">
              <a:solidFill>
                <a:srgbClr val="000000"/>
              </a:solidFill>
              <a:latin typeface="Open Sans"/>
            </a:endParaRPr>
          </a:p>
          <a:p>
            <a:pPr>
              <a:lnSpc>
                <a:spcPts val="1750"/>
              </a:lnSpc>
              <a:spcBef>
                <a:spcPct val="0"/>
              </a:spcBef>
            </a:pPr>
            <a:r>
              <a:rPr lang="en-US" sz="1250" dirty="0">
                <a:solidFill>
                  <a:srgbClr val="000000"/>
                </a:solidFill>
                <a:latin typeface="Open Sans"/>
              </a:rPr>
              <a:t>The design and implementation of CPAR is cyclical and co-constructed, making all participants central to the research (Caine &amp; Mill, 2016). ​</a:t>
            </a:r>
          </a:p>
          <a:p>
            <a:pPr algn="just">
              <a:lnSpc>
                <a:spcPts val="1553"/>
              </a:lnSpc>
              <a:spcBef>
                <a:spcPct val="0"/>
              </a:spcBef>
            </a:pPr>
            <a:endParaRPr lang="en-US" sz="1250" dirty="0">
              <a:solidFill>
                <a:srgbClr val="000000"/>
              </a:solidFill>
              <a:latin typeface="Open Sans"/>
            </a:endParaRPr>
          </a:p>
        </p:txBody>
      </p:sp>
      <p:sp>
        <p:nvSpPr>
          <p:cNvPr id="8" name="TextBox 8"/>
          <p:cNvSpPr txBox="1"/>
          <p:nvPr/>
        </p:nvSpPr>
        <p:spPr>
          <a:xfrm>
            <a:off x="6513903" y="1072915"/>
            <a:ext cx="1469811" cy="209416"/>
          </a:xfrm>
          <a:prstGeom prst="rect">
            <a:avLst/>
          </a:prstGeom>
        </p:spPr>
        <p:txBody>
          <a:bodyPr lIns="0" tIns="0" rIns="0" bIns="0" rtlCol="0" anchor="t">
            <a:spAutoFit/>
          </a:bodyPr>
          <a:lstStyle/>
          <a:p>
            <a:pPr algn="ctr">
              <a:lnSpc>
                <a:spcPts val="1750"/>
              </a:lnSpc>
            </a:pPr>
            <a:r>
              <a:rPr lang="en-US" sz="1250" dirty="0">
                <a:solidFill>
                  <a:srgbClr val="000000"/>
                </a:solidFill>
                <a:latin typeface="Open Sans Ultra-Bold"/>
              </a:rPr>
              <a:t>DATA SOURCES</a:t>
            </a:r>
          </a:p>
        </p:txBody>
      </p:sp>
      <p:sp>
        <p:nvSpPr>
          <p:cNvPr id="9" name="TextBox 9"/>
          <p:cNvSpPr txBox="1"/>
          <p:nvPr/>
        </p:nvSpPr>
        <p:spPr>
          <a:xfrm>
            <a:off x="6067507" y="1333331"/>
            <a:ext cx="2719622" cy="1729256"/>
          </a:xfrm>
          <a:prstGeom prst="rect">
            <a:avLst/>
          </a:prstGeom>
        </p:spPr>
        <p:txBody>
          <a:bodyPr lIns="0" tIns="0" rIns="0" bIns="0" rtlCol="0" anchor="t">
            <a:spAutoFit/>
          </a:bodyPr>
          <a:lstStyle/>
          <a:p>
            <a:pPr>
              <a:lnSpc>
                <a:spcPts val="1679"/>
              </a:lnSpc>
            </a:pPr>
            <a:r>
              <a:rPr lang="en-US" sz="1199" dirty="0">
                <a:solidFill>
                  <a:srgbClr val="000000"/>
                </a:solidFill>
                <a:latin typeface="Open Sans"/>
              </a:rPr>
              <a:t>(1) </a:t>
            </a:r>
            <a:r>
              <a:rPr lang="en-US" sz="1199" dirty="0" err="1">
                <a:solidFill>
                  <a:srgbClr val="000000"/>
                </a:solidFill>
                <a:latin typeface="Open Sans"/>
              </a:rPr>
              <a:t>Jamboards</a:t>
            </a:r>
            <a:r>
              <a:rPr lang="en-US" sz="1199" dirty="0">
                <a:solidFill>
                  <a:srgbClr val="000000"/>
                </a:solidFill>
                <a:latin typeface="Open Sans"/>
              </a:rPr>
              <a:t> from affinity circles </a:t>
            </a:r>
          </a:p>
          <a:p>
            <a:pPr>
              <a:lnSpc>
                <a:spcPts val="1679"/>
              </a:lnSpc>
            </a:pPr>
            <a:r>
              <a:rPr lang="en-US" sz="1199" dirty="0">
                <a:solidFill>
                  <a:srgbClr val="000000"/>
                </a:solidFill>
                <a:latin typeface="Open Sans"/>
              </a:rPr>
              <a:t>(2) </a:t>
            </a:r>
            <a:r>
              <a:rPr lang="en-US" sz="1199" dirty="0" err="1">
                <a:solidFill>
                  <a:srgbClr val="000000"/>
                </a:solidFill>
                <a:latin typeface="Open Sans"/>
              </a:rPr>
              <a:t>Jamboards</a:t>
            </a:r>
            <a:r>
              <a:rPr lang="en-US" sz="1199" dirty="0">
                <a:solidFill>
                  <a:srgbClr val="000000"/>
                </a:solidFill>
                <a:latin typeface="Open Sans"/>
              </a:rPr>
              <a:t> from sharing circles </a:t>
            </a:r>
          </a:p>
          <a:p>
            <a:pPr>
              <a:lnSpc>
                <a:spcPts val="1679"/>
              </a:lnSpc>
            </a:pPr>
            <a:r>
              <a:rPr lang="en-US" sz="1199" dirty="0">
                <a:solidFill>
                  <a:srgbClr val="000000"/>
                </a:solidFill>
                <a:latin typeface="Open Sans"/>
              </a:rPr>
              <a:t>(3) feedback on draft online course resources and videos</a:t>
            </a:r>
          </a:p>
          <a:p>
            <a:pPr>
              <a:lnSpc>
                <a:spcPts val="1679"/>
              </a:lnSpc>
            </a:pPr>
            <a:r>
              <a:rPr lang="en-US" sz="1199" dirty="0">
                <a:solidFill>
                  <a:srgbClr val="000000"/>
                </a:solidFill>
                <a:latin typeface="Open Sans"/>
              </a:rPr>
              <a:t>4) TC feedback on experience in program and  ;earning materials</a:t>
            </a:r>
          </a:p>
          <a:p>
            <a:pPr>
              <a:lnSpc>
                <a:spcPts val="1679"/>
              </a:lnSpc>
            </a:pPr>
            <a:r>
              <a:rPr lang="en-US" sz="1199" dirty="0">
                <a:solidFill>
                  <a:srgbClr val="000000"/>
                </a:solidFill>
                <a:latin typeface="Open Sans"/>
              </a:rPr>
              <a:t>5) Online survey focused on belonging</a:t>
            </a:r>
          </a:p>
          <a:p>
            <a:pPr>
              <a:lnSpc>
                <a:spcPts val="1679"/>
              </a:lnSpc>
            </a:pPr>
            <a:r>
              <a:rPr lang="en-US" sz="1199" dirty="0">
                <a:solidFill>
                  <a:srgbClr val="000000"/>
                </a:solidFill>
                <a:latin typeface="Open Sans"/>
              </a:rPr>
              <a:t>6) Structured interviews  </a:t>
            </a:r>
          </a:p>
        </p:txBody>
      </p:sp>
      <p:sp>
        <p:nvSpPr>
          <p:cNvPr id="10" name="TextBox 10"/>
          <p:cNvSpPr txBox="1"/>
          <p:nvPr/>
        </p:nvSpPr>
        <p:spPr>
          <a:xfrm>
            <a:off x="6437703" y="3048932"/>
            <a:ext cx="1469811" cy="209416"/>
          </a:xfrm>
          <a:prstGeom prst="rect">
            <a:avLst/>
          </a:prstGeom>
        </p:spPr>
        <p:txBody>
          <a:bodyPr lIns="0" tIns="0" rIns="0" bIns="0" rtlCol="0" anchor="t">
            <a:spAutoFit/>
          </a:bodyPr>
          <a:lstStyle/>
          <a:p>
            <a:pPr algn="ctr">
              <a:lnSpc>
                <a:spcPts val="1750"/>
              </a:lnSpc>
            </a:pPr>
            <a:r>
              <a:rPr lang="en-US" sz="1250" dirty="0">
                <a:solidFill>
                  <a:srgbClr val="000000"/>
                </a:solidFill>
                <a:latin typeface="Open Sans Ultra-Bold"/>
              </a:rPr>
              <a:t>ANALYSIS</a:t>
            </a:r>
          </a:p>
        </p:txBody>
      </p:sp>
      <p:sp>
        <p:nvSpPr>
          <p:cNvPr id="11" name="TextBox 11"/>
          <p:cNvSpPr txBox="1"/>
          <p:nvPr/>
        </p:nvSpPr>
        <p:spPr>
          <a:xfrm>
            <a:off x="6437703" y="4563057"/>
            <a:ext cx="1469811" cy="209416"/>
          </a:xfrm>
          <a:prstGeom prst="rect">
            <a:avLst/>
          </a:prstGeom>
        </p:spPr>
        <p:txBody>
          <a:bodyPr lIns="0" tIns="0" rIns="0" bIns="0" rtlCol="0" anchor="t">
            <a:spAutoFit/>
          </a:bodyPr>
          <a:lstStyle/>
          <a:p>
            <a:pPr algn="ctr">
              <a:lnSpc>
                <a:spcPts val="1750"/>
              </a:lnSpc>
            </a:pPr>
            <a:r>
              <a:rPr lang="en-US" sz="1250" dirty="0">
                <a:solidFill>
                  <a:srgbClr val="000000"/>
                </a:solidFill>
                <a:latin typeface="Open Sans Ultra-Bold"/>
              </a:rPr>
              <a:t>FEEDBACK</a:t>
            </a:r>
          </a:p>
        </p:txBody>
      </p:sp>
      <p:sp>
        <p:nvSpPr>
          <p:cNvPr id="12" name="TextBox 12"/>
          <p:cNvSpPr txBox="1"/>
          <p:nvPr/>
        </p:nvSpPr>
        <p:spPr>
          <a:xfrm>
            <a:off x="6067507" y="3239091"/>
            <a:ext cx="2736521" cy="1293239"/>
          </a:xfrm>
          <a:prstGeom prst="rect">
            <a:avLst/>
          </a:prstGeom>
        </p:spPr>
        <p:txBody>
          <a:bodyPr lIns="0" tIns="0" rIns="0" bIns="0" rtlCol="0" anchor="t">
            <a:spAutoFit/>
          </a:bodyPr>
          <a:lstStyle/>
          <a:p>
            <a:pPr>
              <a:lnSpc>
                <a:spcPts val="1679"/>
              </a:lnSpc>
            </a:pPr>
            <a:r>
              <a:rPr lang="en-US" sz="1199" dirty="0">
                <a:solidFill>
                  <a:srgbClr val="000000"/>
                </a:solidFill>
                <a:latin typeface="Open Sans"/>
              </a:rPr>
              <a:t>Inductively and iteratively analyzed responses of TCs across affinity circle data, identified categories, grouped them into themes, and tested them with the data from student circles to generate design guidelines.​</a:t>
            </a:r>
          </a:p>
        </p:txBody>
      </p:sp>
      <p:sp>
        <p:nvSpPr>
          <p:cNvPr id="13" name="TextBox 13"/>
          <p:cNvSpPr txBox="1"/>
          <p:nvPr/>
        </p:nvSpPr>
        <p:spPr>
          <a:xfrm>
            <a:off x="5970246" y="4851495"/>
            <a:ext cx="2753420" cy="1075231"/>
          </a:xfrm>
          <a:prstGeom prst="rect">
            <a:avLst/>
          </a:prstGeom>
        </p:spPr>
        <p:txBody>
          <a:bodyPr lIns="0" tIns="0" rIns="0" bIns="0" rtlCol="0" anchor="t">
            <a:spAutoFit/>
          </a:bodyPr>
          <a:lstStyle/>
          <a:p>
            <a:pPr>
              <a:lnSpc>
                <a:spcPts val="1679"/>
              </a:lnSpc>
            </a:pPr>
            <a:r>
              <a:rPr lang="en-US" sz="1199" dirty="0">
                <a:solidFill>
                  <a:srgbClr val="000000"/>
                </a:solidFill>
                <a:latin typeface="Open Sans"/>
              </a:rPr>
              <a:t>Students used these guidelines to give feedback on draft course outlines, learning platform features, learning objects and accessibility and equity  experiences in the program.</a:t>
            </a:r>
          </a:p>
        </p:txBody>
      </p:sp>
      <p:sp>
        <p:nvSpPr>
          <p:cNvPr id="14" name="TextBox 14"/>
          <p:cNvSpPr txBox="1"/>
          <p:nvPr/>
        </p:nvSpPr>
        <p:spPr>
          <a:xfrm>
            <a:off x="514351" y="1424572"/>
            <a:ext cx="4403534" cy="794320"/>
          </a:xfrm>
          <a:prstGeom prst="rect">
            <a:avLst/>
          </a:prstGeom>
        </p:spPr>
        <p:txBody>
          <a:bodyPr lIns="0" tIns="0" rIns="0" bIns="0" rtlCol="0" anchor="t">
            <a:spAutoFit/>
          </a:bodyPr>
          <a:lstStyle/>
          <a:p>
            <a:pPr>
              <a:lnSpc>
                <a:spcPts val="3220"/>
              </a:lnSpc>
              <a:spcBef>
                <a:spcPct val="0"/>
              </a:spcBef>
            </a:pPr>
            <a:r>
              <a:rPr lang="en-US" sz="2300">
                <a:solidFill>
                  <a:srgbClr val="002145"/>
                </a:solidFill>
                <a:latin typeface="Open Sans Bold"/>
              </a:rPr>
              <a:t>Critical Participatory Action Research (CPAR) </a:t>
            </a:r>
          </a:p>
        </p:txBody>
      </p:sp>
      <p:pic>
        <p:nvPicPr>
          <p:cNvPr id="16" name="Picture 15">
            <a:extLst>
              <a:ext uri="{FF2B5EF4-FFF2-40B4-BE49-F238E27FC236}">
                <a16:creationId xmlns:a16="http://schemas.microsoft.com/office/drawing/2014/main" id="{0A3E61F6-F81C-037A-FDC2-4278F60E2059}"/>
              </a:ext>
            </a:extLst>
          </p:cNvPr>
          <p:cNvPicPr>
            <a:picLocks noChangeAspect="1"/>
          </p:cNvPicPr>
          <p:nvPr/>
        </p:nvPicPr>
        <p:blipFill>
          <a:blip r:embed="rId5"/>
          <a:stretch>
            <a:fillRect/>
          </a:stretch>
        </p:blipFill>
        <p:spPr>
          <a:xfrm>
            <a:off x="33119" y="5230145"/>
            <a:ext cx="5762625" cy="74295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1362075"/>
            <a:ext cx="3799440" cy="355097"/>
          </a:xfrm>
          <a:prstGeom prst="rect">
            <a:avLst/>
          </a:prstGeom>
        </p:spPr>
        <p:txBody>
          <a:bodyPr lIns="0" tIns="0" rIns="0" bIns="0" rtlCol="0" anchor="t">
            <a:spAutoFit/>
          </a:bodyPr>
          <a:lstStyle/>
          <a:p>
            <a:pPr>
              <a:lnSpc>
                <a:spcPts val="2875"/>
              </a:lnSpc>
            </a:pPr>
            <a:r>
              <a:rPr lang="en-US" sz="2300">
                <a:solidFill>
                  <a:srgbClr val="002145"/>
                </a:solidFill>
                <a:latin typeface="Open Sans Bold"/>
              </a:rPr>
              <a:t>Design: Circles</a:t>
            </a:r>
          </a:p>
        </p:txBody>
      </p:sp>
      <p:sp>
        <p:nvSpPr>
          <p:cNvPr id="3" name="Freeform 3"/>
          <p:cNvSpPr/>
          <p:nvPr/>
        </p:nvSpPr>
        <p:spPr>
          <a:xfrm rot="-201626" flipV="1">
            <a:off x="-220241" y="261025"/>
            <a:ext cx="3288394" cy="1146827"/>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grpSp>
        <p:nvGrpSpPr>
          <p:cNvPr id="4" name="Group 4"/>
          <p:cNvGrpSpPr/>
          <p:nvPr/>
        </p:nvGrpSpPr>
        <p:grpSpPr>
          <a:xfrm rot="-2700000">
            <a:off x="564416" y="2737081"/>
            <a:ext cx="215206" cy="230747"/>
            <a:chOff x="0" y="0"/>
            <a:chExt cx="1247548" cy="1337643"/>
          </a:xfrm>
        </p:grpSpPr>
        <p:sp>
          <p:nvSpPr>
            <p:cNvPr id="5" name="Freeform 5"/>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DD757"/>
            </a:solidFill>
            <a:ln cap="sq">
              <a:noFill/>
              <a:prstDash val="solid"/>
              <a:miter/>
            </a:ln>
          </p:spPr>
          <p:txBody>
            <a:bodyPr/>
            <a:lstStyle/>
            <a:p>
              <a:endParaRPr lang="en-US" sz="900"/>
            </a:p>
          </p:txBody>
        </p:sp>
        <p:sp>
          <p:nvSpPr>
            <p:cNvPr id="6" name="TextBox 6"/>
            <p:cNvSpPr txBox="1"/>
            <p:nvPr/>
          </p:nvSpPr>
          <p:spPr>
            <a:xfrm>
              <a:off x="0" y="-38100"/>
              <a:ext cx="1247548" cy="1375743"/>
            </a:xfrm>
            <a:prstGeom prst="rect">
              <a:avLst/>
            </a:prstGeom>
          </p:spPr>
          <p:txBody>
            <a:bodyPr lIns="25400" tIns="25400" rIns="25400" bIns="25400" rtlCol="0" anchor="ctr"/>
            <a:lstStyle/>
            <a:p>
              <a:pPr algn="ctr">
                <a:lnSpc>
                  <a:spcPts val="1697"/>
                </a:lnSpc>
              </a:pPr>
              <a:endParaRPr sz="900"/>
            </a:p>
          </p:txBody>
        </p:sp>
      </p:grpSp>
      <p:sp>
        <p:nvSpPr>
          <p:cNvPr id="7" name="TextBox 7"/>
          <p:cNvSpPr txBox="1"/>
          <p:nvPr/>
        </p:nvSpPr>
        <p:spPr>
          <a:xfrm>
            <a:off x="1206035" y="3425301"/>
            <a:ext cx="3140764" cy="2035750"/>
          </a:xfrm>
          <a:prstGeom prst="rect">
            <a:avLst/>
          </a:prstGeom>
        </p:spPr>
        <p:txBody>
          <a:bodyPr lIns="0" tIns="0" rIns="0" bIns="0" rtlCol="0" anchor="t">
            <a:spAutoFit/>
          </a:bodyPr>
          <a:lstStyle/>
          <a:p>
            <a:pPr>
              <a:lnSpc>
                <a:spcPts val="2030"/>
              </a:lnSpc>
            </a:pPr>
            <a:r>
              <a:rPr lang="en-US" sz="1450" spc="-8" dirty="0">
                <a:solidFill>
                  <a:srgbClr val="002145"/>
                </a:solidFill>
                <a:latin typeface="Open Sans"/>
              </a:rPr>
              <a:t>University faculty, graduate students, teachers, and teacher candidates (TCs) from equity-deserving groups work together in affinity circles to share their lived experience and inform the development of design principles and practices within the online portion of RRED.</a:t>
            </a:r>
          </a:p>
        </p:txBody>
      </p:sp>
      <p:sp>
        <p:nvSpPr>
          <p:cNvPr id="8" name="TextBox 8"/>
          <p:cNvSpPr txBox="1"/>
          <p:nvPr/>
        </p:nvSpPr>
        <p:spPr>
          <a:xfrm>
            <a:off x="1300967" y="2653972"/>
            <a:ext cx="1987388" cy="299762"/>
          </a:xfrm>
          <a:prstGeom prst="rect">
            <a:avLst/>
          </a:prstGeom>
        </p:spPr>
        <p:txBody>
          <a:bodyPr lIns="0" tIns="0" rIns="0" bIns="0" rtlCol="0" anchor="t">
            <a:spAutoFit/>
          </a:bodyPr>
          <a:lstStyle/>
          <a:p>
            <a:pPr>
              <a:lnSpc>
                <a:spcPts val="2509"/>
              </a:lnSpc>
            </a:pPr>
            <a:r>
              <a:rPr lang="en-US" sz="1792" b="1" dirty="0">
                <a:solidFill>
                  <a:srgbClr val="002145"/>
                </a:solidFill>
                <a:latin typeface="Open Sans Bold"/>
              </a:rPr>
              <a:t>Affinity Circles</a:t>
            </a:r>
          </a:p>
        </p:txBody>
      </p:sp>
      <p:grpSp>
        <p:nvGrpSpPr>
          <p:cNvPr id="9" name="Group 9"/>
          <p:cNvGrpSpPr/>
          <p:nvPr/>
        </p:nvGrpSpPr>
        <p:grpSpPr>
          <a:xfrm rot="-2700000">
            <a:off x="4622066" y="2737081"/>
            <a:ext cx="215206" cy="230747"/>
            <a:chOff x="0" y="0"/>
            <a:chExt cx="1247548" cy="1337643"/>
          </a:xfrm>
        </p:grpSpPr>
        <p:sp>
          <p:nvSpPr>
            <p:cNvPr id="10" name="Freeform 10"/>
            <p:cNvSpPr/>
            <p:nvPr/>
          </p:nvSpPr>
          <p:spPr>
            <a:xfrm>
              <a:off x="0" y="0"/>
              <a:ext cx="1247548" cy="1337643"/>
            </a:xfrm>
            <a:custGeom>
              <a:avLst/>
              <a:gdLst/>
              <a:ahLst/>
              <a:cxnLst/>
              <a:rect l="l" t="t" r="r" b="b"/>
              <a:pathLst>
                <a:path w="1247548" h="1337643">
                  <a:moveTo>
                    <a:pt x="107924" y="0"/>
                  </a:moveTo>
                  <a:lnTo>
                    <a:pt x="1139624" y="0"/>
                  </a:lnTo>
                  <a:cubicBezTo>
                    <a:pt x="1199229" y="0"/>
                    <a:pt x="1247548" y="48319"/>
                    <a:pt x="1247548" y="107924"/>
                  </a:cubicBezTo>
                  <a:lnTo>
                    <a:pt x="1247548" y="1229720"/>
                  </a:lnTo>
                  <a:cubicBezTo>
                    <a:pt x="1247548" y="1289324"/>
                    <a:pt x="1199229" y="1337643"/>
                    <a:pt x="1139624" y="1337643"/>
                  </a:cubicBezTo>
                  <a:lnTo>
                    <a:pt x="107924" y="1337643"/>
                  </a:lnTo>
                  <a:cubicBezTo>
                    <a:pt x="48319" y="1337643"/>
                    <a:pt x="0" y="1289324"/>
                    <a:pt x="0" y="1229720"/>
                  </a:cubicBezTo>
                  <a:lnTo>
                    <a:pt x="0" y="107924"/>
                  </a:lnTo>
                  <a:cubicBezTo>
                    <a:pt x="0" y="48319"/>
                    <a:pt x="48319" y="0"/>
                    <a:pt x="107924" y="0"/>
                  </a:cubicBezTo>
                  <a:close/>
                </a:path>
              </a:pathLst>
            </a:custGeom>
            <a:solidFill>
              <a:srgbClr val="FDD757"/>
            </a:solidFill>
            <a:ln cap="sq">
              <a:noFill/>
              <a:prstDash val="solid"/>
              <a:miter/>
            </a:ln>
          </p:spPr>
          <p:txBody>
            <a:bodyPr/>
            <a:lstStyle/>
            <a:p>
              <a:endParaRPr lang="en-US" sz="900"/>
            </a:p>
          </p:txBody>
        </p:sp>
        <p:sp>
          <p:nvSpPr>
            <p:cNvPr id="11" name="TextBox 11"/>
            <p:cNvSpPr txBox="1"/>
            <p:nvPr/>
          </p:nvSpPr>
          <p:spPr>
            <a:xfrm>
              <a:off x="0" y="-38100"/>
              <a:ext cx="1247548" cy="1375743"/>
            </a:xfrm>
            <a:prstGeom prst="rect">
              <a:avLst/>
            </a:prstGeom>
          </p:spPr>
          <p:txBody>
            <a:bodyPr lIns="25400" tIns="25400" rIns="25400" bIns="25400" rtlCol="0" anchor="ctr"/>
            <a:lstStyle/>
            <a:p>
              <a:pPr algn="ctr">
                <a:lnSpc>
                  <a:spcPts val="1697"/>
                </a:lnSpc>
              </a:pPr>
              <a:endParaRPr sz="900"/>
            </a:p>
          </p:txBody>
        </p:sp>
      </p:grpSp>
      <p:sp>
        <p:nvSpPr>
          <p:cNvPr id="12" name="TextBox 12"/>
          <p:cNvSpPr txBox="1"/>
          <p:nvPr/>
        </p:nvSpPr>
        <p:spPr>
          <a:xfrm>
            <a:off x="5177082" y="3429000"/>
            <a:ext cx="3140764" cy="2035750"/>
          </a:xfrm>
          <a:prstGeom prst="rect">
            <a:avLst/>
          </a:prstGeom>
        </p:spPr>
        <p:txBody>
          <a:bodyPr lIns="0" tIns="0" rIns="0" bIns="0" rtlCol="0" anchor="t">
            <a:spAutoFit/>
          </a:bodyPr>
          <a:lstStyle/>
          <a:p>
            <a:pPr>
              <a:lnSpc>
                <a:spcPts val="2030"/>
              </a:lnSpc>
            </a:pPr>
            <a:r>
              <a:rPr lang="en-US" sz="1450" spc="-8" dirty="0">
                <a:solidFill>
                  <a:srgbClr val="002145"/>
                </a:solidFill>
                <a:latin typeface="Open Sans"/>
              </a:rPr>
              <a:t>Iterative cycles of feedback and co-creation occur, where TCs have opportunities to reflect on course design and materials. Then instructional and design team members apply feedback in course design and material development for the next semester. </a:t>
            </a:r>
          </a:p>
        </p:txBody>
      </p:sp>
      <p:sp>
        <p:nvSpPr>
          <p:cNvPr id="13" name="TextBox 13"/>
          <p:cNvSpPr txBox="1"/>
          <p:nvPr/>
        </p:nvSpPr>
        <p:spPr>
          <a:xfrm>
            <a:off x="5177082" y="2674156"/>
            <a:ext cx="2820780" cy="620363"/>
          </a:xfrm>
          <a:prstGeom prst="rect">
            <a:avLst/>
          </a:prstGeom>
        </p:spPr>
        <p:txBody>
          <a:bodyPr wrap="square" lIns="0" tIns="0" rIns="0" bIns="0" rtlCol="0" anchor="t">
            <a:spAutoFit/>
          </a:bodyPr>
          <a:lstStyle/>
          <a:p>
            <a:pPr>
              <a:lnSpc>
                <a:spcPts val="2509"/>
              </a:lnSpc>
            </a:pPr>
            <a:r>
              <a:rPr lang="en-US" sz="1792" b="1" dirty="0">
                <a:solidFill>
                  <a:srgbClr val="002145"/>
                </a:solidFill>
                <a:latin typeface="Open Sans Bold"/>
              </a:rPr>
              <a:t>Teacher Candidate Sharing Circles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1328738"/>
            <a:ext cx="5472105" cy="710451"/>
          </a:xfrm>
          <a:prstGeom prst="rect">
            <a:avLst/>
          </a:prstGeom>
        </p:spPr>
        <p:txBody>
          <a:bodyPr lIns="0" tIns="0" rIns="0" bIns="0" rtlCol="0" anchor="t">
            <a:spAutoFit/>
          </a:bodyPr>
          <a:lstStyle/>
          <a:p>
            <a:pPr>
              <a:lnSpc>
                <a:spcPts val="3220"/>
              </a:lnSpc>
            </a:pPr>
            <a:r>
              <a:rPr lang="en-US" sz="2300">
                <a:solidFill>
                  <a:srgbClr val="000000"/>
                </a:solidFill>
                <a:latin typeface="Open Sans Bold"/>
              </a:rPr>
              <a:t>Findings: Design Principles</a:t>
            </a:r>
          </a:p>
          <a:p>
            <a:pPr>
              <a:lnSpc>
                <a:spcPts val="2520"/>
              </a:lnSpc>
              <a:spcBef>
                <a:spcPct val="0"/>
              </a:spcBef>
            </a:pPr>
            <a:r>
              <a:rPr lang="en-US">
                <a:solidFill>
                  <a:srgbClr val="000000"/>
                </a:solidFill>
                <a:latin typeface="Open Sans Bold"/>
              </a:rPr>
              <a:t>April, 2023</a:t>
            </a:r>
          </a:p>
        </p:txBody>
      </p:sp>
      <p:sp>
        <p:nvSpPr>
          <p:cNvPr id="3" name="TextBox 3"/>
          <p:cNvSpPr txBox="1"/>
          <p:nvPr/>
        </p:nvSpPr>
        <p:spPr>
          <a:xfrm>
            <a:off x="5986455" y="2351947"/>
            <a:ext cx="3157545" cy="321498"/>
          </a:xfrm>
          <a:prstGeom prst="rect">
            <a:avLst/>
          </a:prstGeom>
        </p:spPr>
        <p:txBody>
          <a:bodyPr lIns="0" tIns="0" rIns="0" bIns="0" rtlCol="0" anchor="t">
            <a:spAutoFit/>
          </a:bodyPr>
          <a:lstStyle/>
          <a:p>
            <a:pPr>
              <a:lnSpc>
                <a:spcPts val="1259"/>
              </a:lnSpc>
              <a:spcBef>
                <a:spcPct val="0"/>
              </a:spcBef>
            </a:pPr>
            <a:r>
              <a:rPr lang="en-US" sz="899">
                <a:solidFill>
                  <a:srgbClr val="000000"/>
                </a:solidFill>
                <a:latin typeface="Open Sans"/>
              </a:rPr>
              <a:t>“Compassion centred, heart forward, and non-judgemental.”</a:t>
            </a:r>
          </a:p>
        </p:txBody>
      </p:sp>
      <p:sp>
        <p:nvSpPr>
          <p:cNvPr id="4" name="TextBox 4"/>
          <p:cNvSpPr txBox="1"/>
          <p:nvPr/>
        </p:nvSpPr>
        <p:spPr>
          <a:xfrm>
            <a:off x="5986455" y="3106905"/>
            <a:ext cx="2417347" cy="488211"/>
          </a:xfrm>
          <a:prstGeom prst="rect">
            <a:avLst/>
          </a:prstGeom>
        </p:spPr>
        <p:txBody>
          <a:bodyPr lIns="0" tIns="0" rIns="0" bIns="0" rtlCol="0" anchor="t">
            <a:spAutoFit/>
          </a:bodyPr>
          <a:lstStyle/>
          <a:p>
            <a:pPr>
              <a:lnSpc>
                <a:spcPts val="1259"/>
              </a:lnSpc>
              <a:spcBef>
                <a:spcPct val="0"/>
              </a:spcBef>
            </a:pPr>
            <a:r>
              <a:rPr lang="en-US" sz="899">
                <a:solidFill>
                  <a:srgbClr val="000000"/>
                </a:solidFill>
                <a:latin typeface="Open Sans"/>
              </a:rPr>
              <a:t>“Multimodality increases access points and gives us diverse ways to learn that honour our differences.” </a:t>
            </a:r>
          </a:p>
        </p:txBody>
      </p:sp>
      <p:sp>
        <p:nvSpPr>
          <p:cNvPr id="5" name="TextBox 5"/>
          <p:cNvSpPr txBox="1"/>
          <p:nvPr/>
        </p:nvSpPr>
        <p:spPr>
          <a:xfrm>
            <a:off x="5986455" y="3807676"/>
            <a:ext cx="2417347" cy="488211"/>
          </a:xfrm>
          <a:prstGeom prst="rect">
            <a:avLst/>
          </a:prstGeom>
        </p:spPr>
        <p:txBody>
          <a:bodyPr lIns="0" tIns="0" rIns="0" bIns="0" rtlCol="0" anchor="t">
            <a:spAutoFit/>
          </a:bodyPr>
          <a:lstStyle/>
          <a:p>
            <a:pPr>
              <a:lnSpc>
                <a:spcPts val="1259"/>
              </a:lnSpc>
              <a:spcBef>
                <a:spcPct val="0"/>
              </a:spcBef>
            </a:pPr>
            <a:r>
              <a:rPr lang="en-US" sz="899">
                <a:solidFill>
                  <a:srgbClr val="000000"/>
                </a:solidFill>
                <a:latin typeface="Open Sans"/>
              </a:rPr>
              <a:t>“High expectations with high support for neurodivergent students. We need to upset the idea that there should be separation.”</a:t>
            </a:r>
          </a:p>
        </p:txBody>
      </p:sp>
      <p:sp>
        <p:nvSpPr>
          <p:cNvPr id="6" name="TextBox 6"/>
          <p:cNvSpPr txBox="1"/>
          <p:nvPr/>
        </p:nvSpPr>
        <p:spPr>
          <a:xfrm>
            <a:off x="5986455" y="4471405"/>
            <a:ext cx="2417347" cy="488211"/>
          </a:xfrm>
          <a:prstGeom prst="rect">
            <a:avLst/>
          </a:prstGeom>
        </p:spPr>
        <p:txBody>
          <a:bodyPr lIns="0" tIns="0" rIns="0" bIns="0" rtlCol="0" anchor="t">
            <a:spAutoFit/>
          </a:bodyPr>
          <a:lstStyle/>
          <a:p>
            <a:pPr>
              <a:lnSpc>
                <a:spcPts val="1259"/>
              </a:lnSpc>
              <a:spcBef>
                <a:spcPct val="0"/>
              </a:spcBef>
            </a:pPr>
            <a:r>
              <a:rPr lang="en-US" sz="899">
                <a:solidFill>
                  <a:srgbClr val="000000"/>
                </a:solidFill>
                <a:latin typeface="Open Sans"/>
              </a:rPr>
              <a:t>“Starting the semester by building an understanding of classroom community and the needs of students.”</a:t>
            </a:r>
          </a:p>
        </p:txBody>
      </p:sp>
      <p:sp>
        <p:nvSpPr>
          <p:cNvPr id="7" name="TextBox 7"/>
          <p:cNvSpPr txBox="1"/>
          <p:nvPr/>
        </p:nvSpPr>
        <p:spPr>
          <a:xfrm>
            <a:off x="5986455" y="5153979"/>
            <a:ext cx="2417347" cy="321498"/>
          </a:xfrm>
          <a:prstGeom prst="rect">
            <a:avLst/>
          </a:prstGeom>
        </p:spPr>
        <p:txBody>
          <a:bodyPr lIns="0" tIns="0" rIns="0" bIns="0" rtlCol="0" anchor="t">
            <a:spAutoFit/>
          </a:bodyPr>
          <a:lstStyle/>
          <a:p>
            <a:pPr>
              <a:lnSpc>
                <a:spcPts val="1259"/>
              </a:lnSpc>
              <a:spcBef>
                <a:spcPct val="0"/>
              </a:spcBef>
            </a:pPr>
            <a:r>
              <a:rPr lang="en-US" sz="899">
                <a:solidFill>
                  <a:srgbClr val="000000"/>
                </a:solidFill>
                <a:latin typeface="Open Sans"/>
              </a:rPr>
              <a:t>​”Land-based learning combined with online learning.”</a:t>
            </a:r>
          </a:p>
        </p:txBody>
      </p:sp>
      <p:sp>
        <p:nvSpPr>
          <p:cNvPr id="8" name="Freeform 8"/>
          <p:cNvSpPr/>
          <p:nvPr/>
        </p:nvSpPr>
        <p:spPr>
          <a:xfrm flipH="1">
            <a:off x="743874" y="2280630"/>
            <a:ext cx="4123508" cy="1912277"/>
          </a:xfrm>
          <a:custGeom>
            <a:avLst/>
            <a:gdLst/>
            <a:ahLst/>
            <a:cxnLst/>
            <a:rect l="l" t="t" r="r" b="b"/>
            <a:pathLst>
              <a:path w="8247016" h="3824554">
                <a:moveTo>
                  <a:pt x="8247017" y="0"/>
                </a:moveTo>
                <a:lnTo>
                  <a:pt x="0" y="0"/>
                </a:lnTo>
                <a:lnTo>
                  <a:pt x="0" y="3824553"/>
                </a:lnTo>
                <a:lnTo>
                  <a:pt x="8247017" y="3824553"/>
                </a:lnTo>
                <a:lnTo>
                  <a:pt x="824701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9" name="Freeform 9"/>
          <p:cNvSpPr/>
          <p:nvPr/>
        </p:nvSpPr>
        <p:spPr>
          <a:xfrm flipH="1">
            <a:off x="743874" y="3655010"/>
            <a:ext cx="4123508" cy="1912277"/>
          </a:xfrm>
          <a:custGeom>
            <a:avLst/>
            <a:gdLst/>
            <a:ahLst/>
            <a:cxnLst/>
            <a:rect l="l" t="t" r="r" b="b"/>
            <a:pathLst>
              <a:path w="8247016" h="3824554">
                <a:moveTo>
                  <a:pt x="8247017" y="0"/>
                </a:moveTo>
                <a:lnTo>
                  <a:pt x="0" y="0"/>
                </a:lnTo>
                <a:lnTo>
                  <a:pt x="0" y="3824554"/>
                </a:lnTo>
                <a:lnTo>
                  <a:pt x="8247017" y="3824554"/>
                </a:lnTo>
                <a:lnTo>
                  <a:pt x="824701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0" name="Freeform 10"/>
          <p:cNvSpPr/>
          <p:nvPr/>
        </p:nvSpPr>
        <p:spPr>
          <a:xfrm flipH="1">
            <a:off x="-1211788" y="2275867"/>
            <a:ext cx="1966549" cy="2351627"/>
          </a:xfrm>
          <a:custGeom>
            <a:avLst/>
            <a:gdLst/>
            <a:ahLst/>
            <a:cxnLst/>
            <a:rect l="l" t="t" r="r" b="b"/>
            <a:pathLst>
              <a:path w="3933097" h="4703255">
                <a:moveTo>
                  <a:pt x="3933097" y="0"/>
                </a:moveTo>
                <a:lnTo>
                  <a:pt x="0" y="0"/>
                </a:lnTo>
                <a:lnTo>
                  <a:pt x="0" y="4703255"/>
                </a:lnTo>
                <a:lnTo>
                  <a:pt x="3933097" y="4703255"/>
                </a:lnTo>
                <a:lnTo>
                  <a:pt x="393309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11" name="Freeform 11"/>
          <p:cNvSpPr/>
          <p:nvPr/>
        </p:nvSpPr>
        <p:spPr>
          <a:xfrm flipH="1">
            <a:off x="-1211788" y="3649123"/>
            <a:ext cx="1966549" cy="2351627"/>
          </a:xfrm>
          <a:custGeom>
            <a:avLst/>
            <a:gdLst/>
            <a:ahLst/>
            <a:cxnLst/>
            <a:rect l="l" t="t" r="r" b="b"/>
            <a:pathLst>
              <a:path w="3933097" h="4703255">
                <a:moveTo>
                  <a:pt x="3933097" y="0"/>
                </a:moveTo>
                <a:lnTo>
                  <a:pt x="0" y="0"/>
                </a:lnTo>
                <a:lnTo>
                  <a:pt x="0" y="4703255"/>
                </a:lnTo>
                <a:lnTo>
                  <a:pt x="3933097" y="4703255"/>
                </a:lnTo>
                <a:lnTo>
                  <a:pt x="393309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900"/>
          </a:p>
        </p:txBody>
      </p:sp>
      <p:sp>
        <p:nvSpPr>
          <p:cNvPr id="12" name="TextBox 12"/>
          <p:cNvSpPr txBox="1"/>
          <p:nvPr/>
        </p:nvSpPr>
        <p:spPr>
          <a:xfrm>
            <a:off x="754761" y="2399569"/>
            <a:ext cx="3811990" cy="251607"/>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Open Sans Bold"/>
              </a:rPr>
              <a:t>Care and Relationality</a:t>
            </a:r>
          </a:p>
        </p:txBody>
      </p:sp>
      <p:sp>
        <p:nvSpPr>
          <p:cNvPr id="13" name="TextBox 13"/>
          <p:cNvSpPr txBox="1"/>
          <p:nvPr/>
        </p:nvSpPr>
        <p:spPr>
          <a:xfrm>
            <a:off x="754761" y="3087856"/>
            <a:ext cx="3817240" cy="251607"/>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Open Sans Bold"/>
              </a:rPr>
              <a:t>Equity, Inclusivity and Accessibility</a:t>
            </a:r>
          </a:p>
        </p:txBody>
      </p:sp>
      <p:sp>
        <p:nvSpPr>
          <p:cNvPr id="14" name="TextBox 14"/>
          <p:cNvSpPr txBox="1"/>
          <p:nvPr/>
        </p:nvSpPr>
        <p:spPr>
          <a:xfrm>
            <a:off x="754761" y="3776144"/>
            <a:ext cx="3817240" cy="251607"/>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Open Sans Bold"/>
              </a:rPr>
              <a:t>Assessment and Evaluation</a:t>
            </a:r>
          </a:p>
        </p:txBody>
      </p:sp>
      <p:sp>
        <p:nvSpPr>
          <p:cNvPr id="15" name="TextBox 15"/>
          <p:cNvSpPr txBox="1"/>
          <p:nvPr/>
        </p:nvSpPr>
        <p:spPr>
          <a:xfrm>
            <a:off x="754761" y="4464431"/>
            <a:ext cx="3817240" cy="251607"/>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Open Sans Bold"/>
              </a:rPr>
              <a:t>Classroom Norms</a:t>
            </a:r>
          </a:p>
        </p:txBody>
      </p:sp>
      <p:sp>
        <p:nvSpPr>
          <p:cNvPr id="16" name="TextBox 16"/>
          <p:cNvSpPr txBox="1"/>
          <p:nvPr/>
        </p:nvSpPr>
        <p:spPr>
          <a:xfrm>
            <a:off x="754761" y="5152719"/>
            <a:ext cx="3817240" cy="251607"/>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Open Sans Bold"/>
              </a:rPr>
              <a:t>Indigeneity</a:t>
            </a:r>
          </a:p>
        </p:txBody>
      </p:sp>
      <p:sp>
        <p:nvSpPr>
          <p:cNvPr id="17" name="AutoShape 17"/>
          <p:cNvSpPr/>
          <p:nvPr/>
        </p:nvSpPr>
        <p:spPr>
          <a:xfrm>
            <a:off x="5059190" y="2547196"/>
            <a:ext cx="624582" cy="0"/>
          </a:xfrm>
          <a:prstGeom prst="line">
            <a:avLst/>
          </a:prstGeom>
          <a:ln w="38100" cap="flat">
            <a:solidFill>
              <a:srgbClr val="FDD757"/>
            </a:solidFill>
            <a:prstDash val="solid"/>
            <a:headEnd type="none" w="sm" len="sm"/>
            <a:tailEnd type="oval" w="lg" len="lg"/>
          </a:ln>
        </p:spPr>
        <p:txBody>
          <a:bodyPr/>
          <a:lstStyle/>
          <a:p>
            <a:endParaRPr lang="en-US" sz="900"/>
          </a:p>
        </p:txBody>
      </p:sp>
      <p:sp>
        <p:nvSpPr>
          <p:cNvPr id="18" name="AutoShape 18"/>
          <p:cNvSpPr/>
          <p:nvPr/>
        </p:nvSpPr>
        <p:spPr>
          <a:xfrm>
            <a:off x="5059190" y="3241529"/>
            <a:ext cx="624582" cy="0"/>
          </a:xfrm>
          <a:prstGeom prst="line">
            <a:avLst/>
          </a:prstGeom>
          <a:ln w="38100" cap="flat">
            <a:solidFill>
              <a:srgbClr val="FDD757"/>
            </a:solidFill>
            <a:prstDash val="solid"/>
            <a:headEnd type="none" w="sm" len="sm"/>
            <a:tailEnd type="oval" w="lg" len="lg"/>
          </a:ln>
        </p:spPr>
        <p:txBody>
          <a:bodyPr/>
          <a:lstStyle/>
          <a:p>
            <a:endParaRPr lang="en-US" sz="900"/>
          </a:p>
        </p:txBody>
      </p:sp>
      <p:sp>
        <p:nvSpPr>
          <p:cNvPr id="19" name="AutoShape 19"/>
          <p:cNvSpPr/>
          <p:nvPr/>
        </p:nvSpPr>
        <p:spPr>
          <a:xfrm>
            <a:off x="5059190" y="3928534"/>
            <a:ext cx="624582" cy="0"/>
          </a:xfrm>
          <a:prstGeom prst="line">
            <a:avLst/>
          </a:prstGeom>
          <a:ln w="38100" cap="flat">
            <a:solidFill>
              <a:srgbClr val="FDD757"/>
            </a:solidFill>
            <a:prstDash val="solid"/>
            <a:headEnd type="none" w="sm" len="sm"/>
            <a:tailEnd type="oval" w="lg" len="lg"/>
          </a:ln>
        </p:spPr>
        <p:txBody>
          <a:bodyPr/>
          <a:lstStyle/>
          <a:p>
            <a:endParaRPr lang="en-US" sz="900"/>
          </a:p>
        </p:txBody>
      </p:sp>
      <p:sp>
        <p:nvSpPr>
          <p:cNvPr id="20" name="AutoShape 20"/>
          <p:cNvSpPr/>
          <p:nvPr/>
        </p:nvSpPr>
        <p:spPr>
          <a:xfrm>
            <a:off x="5059190" y="4611148"/>
            <a:ext cx="624582" cy="0"/>
          </a:xfrm>
          <a:prstGeom prst="line">
            <a:avLst/>
          </a:prstGeom>
          <a:ln w="38100" cap="flat">
            <a:solidFill>
              <a:srgbClr val="FDD757"/>
            </a:solidFill>
            <a:prstDash val="solid"/>
            <a:headEnd type="none" w="sm" len="sm"/>
            <a:tailEnd type="oval" w="lg" len="lg"/>
          </a:ln>
        </p:spPr>
        <p:txBody>
          <a:bodyPr/>
          <a:lstStyle/>
          <a:p>
            <a:endParaRPr lang="en-US" sz="900"/>
          </a:p>
        </p:txBody>
      </p:sp>
      <p:sp>
        <p:nvSpPr>
          <p:cNvPr id="21" name="AutoShape 21"/>
          <p:cNvSpPr/>
          <p:nvPr/>
        </p:nvSpPr>
        <p:spPr>
          <a:xfrm>
            <a:off x="5059190" y="5291195"/>
            <a:ext cx="624582" cy="0"/>
          </a:xfrm>
          <a:prstGeom prst="line">
            <a:avLst/>
          </a:prstGeom>
          <a:ln w="38100" cap="flat">
            <a:solidFill>
              <a:srgbClr val="FDD757"/>
            </a:solidFill>
            <a:prstDash val="solid"/>
            <a:headEnd type="none" w="sm" len="sm"/>
            <a:tailEnd type="oval" w="lg" len="lg"/>
          </a:ln>
        </p:spPr>
        <p:txBody>
          <a:bodyPr/>
          <a:lstStyle/>
          <a:p>
            <a:endParaRPr lang="en-US" sz="900"/>
          </a:p>
        </p:txBody>
      </p:sp>
      <p:sp>
        <p:nvSpPr>
          <p:cNvPr id="22" name="Freeform 22"/>
          <p:cNvSpPr/>
          <p:nvPr/>
        </p:nvSpPr>
        <p:spPr>
          <a:xfrm rot="-10602057">
            <a:off x="6203795" y="290324"/>
            <a:ext cx="3120368" cy="1088228"/>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900"/>
          </a:p>
        </p:txBody>
      </p:sp>
      <p:sp>
        <p:nvSpPr>
          <p:cNvPr id="23" name="Freeform 23"/>
          <p:cNvSpPr/>
          <p:nvPr/>
        </p:nvSpPr>
        <p:spPr>
          <a:xfrm rot="-201626" flipV="1">
            <a:off x="-220241" y="261025"/>
            <a:ext cx="3288394" cy="1146827"/>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9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cstate="screen">
              <a:alphaModFix amt="75000"/>
              <a:extLst>
                <a:ext uri="{28A0092B-C50C-407E-A947-70E740481C1C}">
                  <a14:useLocalDpi xmlns:a14="http://schemas.microsoft.com/office/drawing/2010/main"/>
                </a:ext>
              </a:extLst>
            </a:blip>
            <a:srcRect/>
            <a:stretch>
              <a:fillRect/>
            </a:stretch>
          </a:blipFill>
        </p:spPr>
        <p:txBody>
          <a:bodyPr/>
          <a:lstStyle/>
          <a:p>
            <a:endParaRPr lang="en-US" sz="1200"/>
          </a:p>
        </p:txBody>
      </p:sp>
      <p:sp>
        <p:nvSpPr>
          <p:cNvPr id="3" name="Freeform 3"/>
          <p:cNvSpPr/>
          <p:nvPr/>
        </p:nvSpPr>
        <p:spPr>
          <a:xfrm rot="-10800000">
            <a:off x="2765225" y="1841973"/>
            <a:ext cx="4644829" cy="3889154"/>
          </a:xfrm>
          <a:custGeom>
            <a:avLst/>
            <a:gdLst/>
            <a:ahLst/>
            <a:cxnLst/>
            <a:rect l="l" t="t" r="r" b="b"/>
            <a:pathLst>
              <a:path w="7962840" h="7398202">
                <a:moveTo>
                  <a:pt x="0" y="0"/>
                </a:moveTo>
                <a:lnTo>
                  <a:pt x="7962840" y="0"/>
                </a:lnTo>
                <a:lnTo>
                  <a:pt x="7962840" y="7398202"/>
                </a:lnTo>
                <a:lnTo>
                  <a:pt x="0" y="73982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TextBox 4"/>
          <p:cNvSpPr txBox="1"/>
          <p:nvPr/>
        </p:nvSpPr>
        <p:spPr>
          <a:xfrm>
            <a:off x="514351" y="1400176"/>
            <a:ext cx="2344916" cy="2073260"/>
          </a:xfrm>
          <a:prstGeom prst="rect">
            <a:avLst/>
          </a:prstGeom>
        </p:spPr>
        <p:txBody>
          <a:bodyPr wrap="square" lIns="0" tIns="0" rIns="0" bIns="0" rtlCol="0" anchor="t">
            <a:spAutoFit/>
          </a:bodyPr>
          <a:lstStyle/>
          <a:p>
            <a:pPr>
              <a:lnSpc>
                <a:spcPts val="4140"/>
              </a:lnSpc>
            </a:pPr>
            <a:r>
              <a:rPr lang="en-US" sz="3000" dirty="0">
                <a:solidFill>
                  <a:srgbClr val="FFFF00"/>
                </a:solidFill>
                <a:latin typeface="Whitney 1"/>
                <a:ea typeface="Whitney 1"/>
                <a:cs typeface="Whitney 1"/>
                <a:sym typeface="Whitney 1"/>
              </a:rPr>
              <a:t>Belonging Survey Findings</a:t>
            </a:r>
          </a:p>
          <a:p>
            <a:pPr>
              <a:lnSpc>
                <a:spcPts val="4140"/>
              </a:lnSpc>
            </a:pPr>
            <a:r>
              <a:rPr lang="en-US" sz="3000" dirty="0">
                <a:solidFill>
                  <a:srgbClr val="FFFF00"/>
                </a:solidFill>
                <a:latin typeface="Whitney 1"/>
                <a:ea typeface="Whitney 1"/>
                <a:cs typeface="Whitney 1"/>
                <a:sym typeface="Whitney 1"/>
              </a:rPr>
              <a:t>(July 2024)</a:t>
            </a:r>
          </a:p>
        </p:txBody>
      </p:sp>
      <p:sp>
        <p:nvSpPr>
          <p:cNvPr id="5" name="TextBox 5"/>
          <p:cNvSpPr txBox="1"/>
          <p:nvPr/>
        </p:nvSpPr>
        <p:spPr>
          <a:xfrm>
            <a:off x="3054754" y="2714031"/>
            <a:ext cx="3029432" cy="273665"/>
          </a:xfrm>
          <a:prstGeom prst="rect">
            <a:avLst/>
          </a:prstGeom>
        </p:spPr>
        <p:txBody>
          <a:bodyPr lIns="0" tIns="0" rIns="0" bIns="0" rtlCol="0" anchor="t">
            <a:spAutoFit/>
          </a:bodyPr>
          <a:lstStyle/>
          <a:p>
            <a:pPr algn="ctr">
              <a:lnSpc>
                <a:spcPts val="1109"/>
              </a:lnSpc>
            </a:pPr>
            <a:r>
              <a:rPr lang="en-US" sz="792">
                <a:solidFill>
                  <a:srgbClr val="343432"/>
                </a:solidFill>
                <a:latin typeface="Whitney 2"/>
                <a:ea typeface="Whitney 2"/>
                <a:cs typeface="Whitney 2"/>
                <a:sym typeface="Whitney 2"/>
              </a:rPr>
              <a:t>Lorem ipsum dolor sit amet, consectetur adipiscing elit. Aliquam semper ipsum urna, nec cursus dolor dictum nec. Donec luctus mauris quis cursus.</a:t>
            </a:r>
          </a:p>
        </p:txBody>
      </p:sp>
      <p:sp>
        <p:nvSpPr>
          <p:cNvPr id="6" name="Freeform 6"/>
          <p:cNvSpPr/>
          <p:nvPr/>
        </p:nvSpPr>
        <p:spPr>
          <a:xfrm>
            <a:off x="2765225" y="1400175"/>
            <a:ext cx="4644828" cy="4061326"/>
          </a:xfrm>
          <a:custGeom>
            <a:avLst/>
            <a:gdLst/>
            <a:ahLst/>
            <a:cxnLst/>
            <a:rect l="l" t="t" r="r" b="b"/>
            <a:pathLst>
              <a:path w="7962840" h="7398202">
                <a:moveTo>
                  <a:pt x="0" y="0"/>
                </a:moveTo>
                <a:lnTo>
                  <a:pt x="7962840" y="0"/>
                </a:lnTo>
                <a:lnTo>
                  <a:pt x="7962840" y="7398202"/>
                </a:lnTo>
                <a:lnTo>
                  <a:pt x="0" y="739820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7" name="Group 7"/>
          <p:cNvGrpSpPr/>
          <p:nvPr/>
        </p:nvGrpSpPr>
        <p:grpSpPr>
          <a:xfrm>
            <a:off x="3985188" y="2474921"/>
            <a:ext cx="2204905" cy="2166539"/>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FFFB"/>
            </a:solidFill>
          </p:spPr>
          <p:txBody>
            <a:bodyPr/>
            <a:lstStyle/>
            <a:p>
              <a:endParaRPr lang="en-US" sz="1200"/>
            </a:p>
          </p:txBody>
        </p:sp>
      </p:grpSp>
      <p:sp>
        <p:nvSpPr>
          <p:cNvPr id="9" name="TextBox 9"/>
          <p:cNvSpPr txBox="1"/>
          <p:nvPr/>
        </p:nvSpPr>
        <p:spPr>
          <a:xfrm>
            <a:off x="4469511" y="2088847"/>
            <a:ext cx="1361674" cy="201402"/>
          </a:xfrm>
          <a:prstGeom prst="rect">
            <a:avLst/>
          </a:prstGeom>
        </p:spPr>
        <p:txBody>
          <a:bodyPr lIns="0" tIns="0" rIns="0" bIns="0" rtlCol="0" anchor="t">
            <a:spAutoFit/>
          </a:bodyPr>
          <a:lstStyle/>
          <a:p>
            <a:pPr algn="ctr">
              <a:lnSpc>
                <a:spcPts val="1431"/>
              </a:lnSpc>
            </a:pPr>
            <a:r>
              <a:rPr lang="en-US" dirty="0">
                <a:solidFill>
                  <a:srgbClr val="0B302A"/>
                </a:solidFill>
                <a:latin typeface="Abadi MT Condensed Light" panose="020B0306030101010103" pitchFamily="34" charset="77"/>
                <a:ea typeface="Whitney 2"/>
                <a:cs typeface="Whitney 2"/>
                <a:sym typeface="Whitney 2"/>
              </a:rPr>
              <a:t>Mindfulness</a:t>
            </a:r>
          </a:p>
        </p:txBody>
      </p:sp>
      <p:sp>
        <p:nvSpPr>
          <p:cNvPr id="10" name="TextBox 10"/>
          <p:cNvSpPr txBox="1"/>
          <p:nvPr/>
        </p:nvSpPr>
        <p:spPr>
          <a:xfrm>
            <a:off x="5996626" y="4110480"/>
            <a:ext cx="1103678" cy="732636"/>
          </a:xfrm>
          <a:prstGeom prst="rect">
            <a:avLst/>
          </a:prstGeom>
        </p:spPr>
        <p:txBody>
          <a:bodyPr wrap="square" lIns="0" tIns="0" rIns="0" bIns="0" rtlCol="0" anchor="t">
            <a:spAutoFit/>
          </a:bodyPr>
          <a:lstStyle/>
          <a:p>
            <a:pPr algn="ctr">
              <a:lnSpc>
                <a:spcPts val="1431"/>
              </a:lnSpc>
            </a:pPr>
            <a:r>
              <a:rPr lang="en-US" sz="1600" dirty="0">
                <a:solidFill>
                  <a:srgbClr val="0B302A"/>
                </a:solidFill>
                <a:latin typeface="Abadi MT Condensed Light" panose="020B0306030101010103" pitchFamily="34" charset="77"/>
                <a:ea typeface="Whitney 2"/>
                <a:cs typeface="Whitney 2"/>
                <a:sym typeface="Whitney 2"/>
              </a:rPr>
              <a:t>Decolonization (place and land-based learning)</a:t>
            </a:r>
          </a:p>
        </p:txBody>
      </p:sp>
      <p:sp>
        <p:nvSpPr>
          <p:cNvPr id="11" name="TextBox 11"/>
          <p:cNvSpPr txBox="1"/>
          <p:nvPr/>
        </p:nvSpPr>
        <p:spPr>
          <a:xfrm>
            <a:off x="3018370" y="2385766"/>
            <a:ext cx="1085900" cy="732636"/>
          </a:xfrm>
          <a:prstGeom prst="rect">
            <a:avLst/>
          </a:prstGeom>
        </p:spPr>
        <p:txBody>
          <a:bodyPr lIns="0" tIns="0" rIns="0" bIns="0" rtlCol="0" anchor="t">
            <a:spAutoFit/>
          </a:bodyPr>
          <a:lstStyle/>
          <a:p>
            <a:pPr algn="ctr">
              <a:lnSpc>
                <a:spcPts val="1431"/>
              </a:lnSpc>
            </a:pPr>
            <a:endParaRPr sz="1200" dirty="0"/>
          </a:p>
          <a:p>
            <a:pPr algn="ctr">
              <a:lnSpc>
                <a:spcPts val="1431"/>
              </a:lnSpc>
            </a:pPr>
            <a:r>
              <a:rPr lang="en-US" sz="1600" dirty="0">
                <a:solidFill>
                  <a:srgbClr val="0B302A"/>
                </a:solidFill>
                <a:latin typeface="Abadi MT Condensed Light" panose="020B0306030101010103" pitchFamily="34" charset="77"/>
                <a:ea typeface="Whitney 2"/>
                <a:cs typeface="Whitney 2"/>
                <a:sym typeface="Whitney 2"/>
              </a:rPr>
              <a:t>Inclusivity, diversity and accessibility</a:t>
            </a:r>
          </a:p>
        </p:txBody>
      </p:sp>
      <p:sp>
        <p:nvSpPr>
          <p:cNvPr id="12" name="TextBox 12"/>
          <p:cNvSpPr txBox="1"/>
          <p:nvPr/>
        </p:nvSpPr>
        <p:spPr>
          <a:xfrm>
            <a:off x="6159801" y="2651140"/>
            <a:ext cx="940504" cy="560474"/>
          </a:xfrm>
          <a:prstGeom prst="rect">
            <a:avLst/>
          </a:prstGeom>
        </p:spPr>
        <p:txBody>
          <a:bodyPr lIns="0" tIns="0" rIns="0" bIns="0" rtlCol="0" anchor="t">
            <a:spAutoFit/>
          </a:bodyPr>
          <a:lstStyle/>
          <a:p>
            <a:pPr algn="ctr">
              <a:lnSpc>
                <a:spcPts val="1431"/>
              </a:lnSpc>
            </a:pPr>
            <a:r>
              <a:rPr lang="en-US" dirty="0">
                <a:solidFill>
                  <a:srgbClr val="0B302A"/>
                </a:solidFill>
                <a:latin typeface="Abadi MT Condensed Light" panose="020B0306030101010103" pitchFamily="34" charset="77"/>
                <a:ea typeface="Whitney 2"/>
                <a:cs typeface="Whitney 2"/>
                <a:sym typeface="Whitney 2"/>
              </a:rPr>
              <a:t>Connection and community</a:t>
            </a:r>
          </a:p>
        </p:txBody>
      </p:sp>
      <p:sp>
        <p:nvSpPr>
          <p:cNvPr id="13" name="TextBox 13"/>
          <p:cNvSpPr txBox="1"/>
          <p:nvPr/>
        </p:nvSpPr>
        <p:spPr>
          <a:xfrm>
            <a:off x="2936385" y="4018312"/>
            <a:ext cx="970138" cy="201402"/>
          </a:xfrm>
          <a:prstGeom prst="rect">
            <a:avLst/>
          </a:prstGeom>
        </p:spPr>
        <p:txBody>
          <a:bodyPr lIns="0" tIns="0" rIns="0" bIns="0" rtlCol="0" anchor="t">
            <a:spAutoFit/>
          </a:bodyPr>
          <a:lstStyle/>
          <a:p>
            <a:pPr algn="ctr">
              <a:lnSpc>
                <a:spcPts val="1431"/>
              </a:lnSpc>
            </a:pPr>
            <a:r>
              <a:rPr lang="en-US" dirty="0">
                <a:solidFill>
                  <a:srgbClr val="0B302A"/>
                </a:solidFill>
                <a:latin typeface="Abadi MT Condensed Light" panose="020B0306030101010103" pitchFamily="34" charset="77"/>
                <a:ea typeface="Whitney 2"/>
                <a:cs typeface="Whitney 2"/>
                <a:sym typeface="Whitney 2"/>
              </a:rPr>
              <a:t>Respect</a:t>
            </a:r>
          </a:p>
        </p:txBody>
      </p:sp>
      <p:sp>
        <p:nvSpPr>
          <p:cNvPr id="14" name="TextBox 14"/>
          <p:cNvSpPr txBox="1"/>
          <p:nvPr/>
        </p:nvSpPr>
        <p:spPr>
          <a:xfrm>
            <a:off x="4792956" y="1755859"/>
            <a:ext cx="718931" cy="184409"/>
          </a:xfrm>
          <a:prstGeom prst="rect">
            <a:avLst/>
          </a:prstGeom>
        </p:spPr>
        <p:txBody>
          <a:bodyPr lIns="0" tIns="0" rIns="0" bIns="0" rtlCol="0" anchor="t">
            <a:spAutoFit/>
          </a:bodyPr>
          <a:lstStyle/>
          <a:p>
            <a:pPr algn="ctr">
              <a:lnSpc>
                <a:spcPts val="1332"/>
              </a:lnSpc>
            </a:pPr>
            <a:r>
              <a:rPr lang="en-US" sz="1600" dirty="0">
                <a:solidFill>
                  <a:srgbClr val="004C46"/>
                </a:solidFill>
                <a:latin typeface="Abadi MT Condensed Light" panose="020B0306030101010103" pitchFamily="34" charset="77"/>
                <a:ea typeface="Whitney 2"/>
                <a:cs typeface="Whitney 2"/>
                <a:sym typeface="Whitney 2"/>
              </a:rPr>
              <a:t>3.</a:t>
            </a:r>
          </a:p>
        </p:txBody>
      </p:sp>
      <p:sp>
        <p:nvSpPr>
          <p:cNvPr id="15" name="TextBox 15"/>
          <p:cNvSpPr txBox="1"/>
          <p:nvPr/>
        </p:nvSpPr>
        <p:spPr>
          <a:xfrm>
            <a:off x="3344341" y="3772749"/>
            <a:ext cx="586727" cy="184409"/>
          </a:xfrm>
          <a:prstGeom prst="rect">
            <a:avLst/>
          </a:prstGeom>
        </p:spPr>
        <p:txBody>
          <a:bodyPr lIns="0" tIns="0" rIns="0" bIns="0" rtlCol="0" anchor="t">
            <a:spAutoFit/>
          </a:bodyPr>
          <a:lstStyle/>
          <a:p>
            <a:pPr>
              <a:lnSpc>
                <a:spcPts val="1332"/>
              </a:lnSpc>
            </a:pPr>
            <a:r>
              <a:rPr lang="en-US" sz="1600" dirty="0">
                <a:solidFill>
                  <a:srgbClr val="004C46"/>
                </a:solidFill>
                <a:latin typeface="Abadi MT Condensed Light" panose="020B0306030101010103" pitchFamily="34" charset="77"/>
                <a:ea typeface="Whitney 2"/>
                <a:cs typeface="Whitney 2"/>
                <a:sym typeface="Whitney 2"/>
              </a:rPr>
              <a:t>1</a:t>
            </a:r>
            <a:r>
              <a:rPr lang="en-US" sz="951" dirty="0">
                <a:solidFill>
                  <a:srgbClr val="004C46"/>
                </a:solidFill>
                <a:latin typeface="Whitney 2"/>
                <a:ea typeface="Whitney 2"/>
                <a:cs typeface="Whitney 2"/>
                <a:sym typeface="Whitney 2"/>
              </a:rPr>
              <a:t>.</a:t>
            </a:r>
          </a:p>
        </p:txBody>
      </p:sp>
      <p:sp>
        <p:nvSpPr>
          <p:cNvPr id="16" name="TextBox 16"/>
          <p:cNvSpPr txBox="1"/>
          <p:nvPr/>
        </p:nvSpPr>
        <p:spPr>
          <a:xfrm>
            <a:off x="6464495" y="3860116"/>
            <a:ext cx="513523" cy="184409"/>
          </a:xfrm>
          <a:prstGeom prst="rect">
            <a:avLst/>
          </a:prstGeom>
        </p:spPr>
        <p:txBody>
          <a:bodyPr wrap="square" lIns="0" tIns="0" rIns="0" bIns="0" rtlCol="0" anchor="t">
            <a:spAutoFit/>
          </a:bodyPr>
          <a:lstStyle/>
          <a:p>
            <a:pPr>
              <a:lnSpc>
                <a:spcPts val="1332"/>
              </a:lnSpc>
            </a:pPr>
            <a:r>
              <a:rPr lang="en-US" sz="1600" dirty="0">
                <a:solidFill>
                  <a:srgbClr val="004C46"/>
                </a:solidFill>
                <a:latin typeface="Abadi MT Condensed Light" panose="020B0306030101010103" pitchFamily="34" charset="77"/>
                <a:ea typeface="Whitney 2"/>
                <a:cs typeface="Whitney 2"/>
                <a:sym typeface="Whitney 2"/>
              </a:rPr>
              <a:t>5</a:t>
            </a:r>
            <a:r>
              <a:rPr lang="en-US" sz="951" dirty="0">
                <a:solidFill>
                  <a:srgbClr val="004C46"/>
                </a:solidFill>
                <a:latin typeface="Whitney 2"/>
                <a:ea typeface="Whitney 2"/>
                <a:cs typeface="Whitney 2"/>
                <a:sym typeface="Whitney 2"/>
              </a:rPr>
              <a:t>.</a:t>
            </a:r>
          </a:p>
        </p:txBody>
      </p:sp>
      <p:sp>
        <p:nvSpPr>
          <p:cNvPr id="17" name="TextBox 17"/>
          <p:cNvSpPr txBox="1"/>
          <p:nvPr/>
        </p:nvSpPr>
        <p:spPr>
          <a:xfrm>
            <a:off x="3224098" y="2348024"/>
            <a:ext cx="396259" cy="184409"/>
          </a:xfrm>
          <a:prstGeom prst="rect">
            <a:avLst/>
          </a:prstGeom>
        </p:spPr>
        <p:txBody>
          <a:bodyPr lIns="0" tIns="0" rIns="0" bIns="0" rtlCol="0" anchor="t">
            <a:spAutoFit/>
          </a:bodyPr>
          <a:lstStyle/>
          <a:p>
            <a:pPr algn="r">
              <a:lnSpc>
                <a:spcPts val="1332"/>
              </a:lnSpc>
            </a:pPr>
            <a:r>
              <a:rPr lang="en-US" sz="1600" dirty="0">
                <a:solidFill>
                  <a:srgbClr val="004C46"/>
                </a:solidFill>
                <a:latin typeface="Abadi MT Condensed Light" panose="020B0306030101010103" pitchFamily="34" charset="77"/>
                <a:ea typeface="Whitney 2"/>
                <a:cs typeface="Whitney 2"/>
                <a:sym typeface="Whitney 2"/>
              </a:rPr>
              <a:t>2.</a:t>
            </a:r>
          </a:p>
        </p:txBody>
      </p:sp>
      <p:sp>
        <p:nvSpPr>
          <p:cNvPr id="18" name="TextBox 18"/>
          <p:cNvSpPr txBox="1"/>
          <p:nvPr/>
        </p:nvSpPr>
        <p:spPr>
          <a:xfrm>
            <a:off x="6324998" y="2347850"/>
            <a:ext cx="396259" cy="184409"/>
          </a:xfrm>
          <a:prstGeom prst="rect">
            <a:avLst/>
          </a:prstGeom>
        </p:spPr>
        <p:txBody>
          <a:bodyPr lIns="0" tIns="0" rIns="0" bIns="0" rtlCol="0" anchor="t">
            <a:spAutoFit/>
          </a:bodyPr>
          <a:lstStyle/>
          <a:p>
            <a:pPr>
              <a:lnSpc>
                <a:spcPts val="1332"/>
              </a:lnSpc>
            </a:pPr>
            <a:r>
              <a:rPr lang="en-US" sz="1600" dirty="0">
                <a:solidFill>
                  <a:srgbClr val="004C46"/>
                </a:solidFill>
                <a:latin typeface="Abadi MT Condensed Light" panose="020B0306030101010103" pitchFamily="34" charset="77"/>
                <a:ea typeface="Whitney 2"/>
                <a:cs typeface="Whitney 2"/>
                <a:sym typeface="Whitney 2"/>
              </a:rPr>
              <a:t>4.</a:t>
            </a:r>
          </a:p>
        </p:txBody>
      </p:sp>
      <p:sp>
        <p:nvSpPr>
          <p:cNvPr id="19" name="TextBox 19"/>
          <p:cNvSpPr txBox="1"/>
          <p:nvPr/>
        </p:nvSpPr>
        <p:spPr>
          <a:xfrm>
            <a:off x="4314244" y="2931377"/>
            <a:ext cx="1571154" cy="1444370"/>
          </a:xfrm>
          <a:prstGeom prst="rect">
            <a:avLst/>
          </a:prstGeom>
        </p:spPr>
        <p:txBody>
          <a:bodyPr wrap="square" lIns="0" tIns="0" rIns="0" bIns="0" rtlCol="0" anchor="t">
            <a:spAutoFit/>
          </a:bodyPr>
          <a:lstStyle/>
          <a:p>
            <a:pPr algn="ctr">
              <a:lnSpc>
                <a:spcPts val="1562"/>
              </a:lnSpc>
            </a:pPr>
            <a:r>
              <a:rPr lang="en-US" sz="1600" dirty="0">
                <a:solidFill>
                  <a:srgbClr val="0B302A"/>
                </a:solidFill>
                <a:latin typeface="Abadi MT Condensed Light" panose="020B0306030101010103" pitchFamily="34" charset="77"/>
                <a:ea typeface="Whitney 2"/>
                <a:cs typeface="Whitney 2"/>
                <a:sym typeface="Whitney 2"/>
              </a:rPr>
              <a:t>How has the program promoted safe and supportive learning environments that encourage a sense of belonging for students?</a:t>
            </a:r>
          </a:p>
        </p:txBody>
      </p:sp>
      <p:sp>
        <p:nvSpPr>
          <p:cNvPr id="20" name="TextBox 20"/>
          <p:cNvSpPr txBox="1"/>
          <p:nvPr/>
        </p:nvSpPr>
        <p:spPr>
          <a:xfrm>
            <a:off x="4618573" y="4937340"/>
            <a:ext cx="1063548" cy="553100"/>
          </a:xfrm>
          <a:prstGeom prst="rect">
            <a:avLst/>
          </a:prstGeom>
        </p:spPr>
        <p:txBody>
          <a:bodyPr wrap="square" lIns="0" tIns="0" rIns="0" bIns="0" rtlCol="0" anchor="t">
            <a:spAutoFit/>
          </a:bodyPr>
          <a:lstStyle/>
          <a:p>
            <a:pPr algn="ctr">
              <a:lnSpc>
                <a:spcPts val="1431"/>
              </a:lnSpc>
            </a:pPr>
            <a:r>
              <a:rPr lang="en-US" sz="1600" dirty="0">
                <a:solidFill>
                  <a:srgbClr val="0B302A"/>
                </a:solidFill>
                <a:latin typeface="Abadi MT Condensed Light" panose="020B0306030101010103" pitchFamily="34" charset="77"/>
                <a:ea typeface="Whitney 2"/>
                <a:cs typeface="Whitney 2"/>
                <a:sym typeface="Whitney 2"/>
              </a:rPr>
              <a:t>Compassion, emotions, and empathy</a:t>
            </a:r>
          </a:p>
        </p:txBody>
      </p:sp>
      <p:sp>
        <p:nvSpPr>
          <p:cNvPr id="21" name="TextBox 21"/>
          <p:cNvSpPr txBox="1"/>
          <p:nvPr/>
        </p:nvSpPr>
        <p:spPr>
          <a:xfrm>
            <a:off x="5049902" y="4744145"/>
            <a:ext cx="329076" cy="184409"/>
          </a:xfrm>
          <a:prstGeom prst="rect">
            <a:avLst/>
          </a:prstGeom>
        </p:spPr>
        <p:txBody>
          <a:bodyPr wrap="square" lIns="0" tIns="0" rIns="0" bIns="0" rtlCol="0" anchor="t">
            <a:spAutoFit/>
          </a:bodyPr>
          <a:lstStyle/>
          <a:p>
            <a:pPr>
              <a:lnSpc>
                <a:spcPts val="1332"/>
              </a:lnSpc>
            </a:pPr>
            <a:r>
              <a:rPr lang="en-US" sz="1600" dirty="0">
                <a:solidFill>
                  <a:srgbClr val="004C46"/>
                </a:solidFill>
                <a:latin typeface="Abadi MT Condensed Light" panose="020B0306030101010103" pitchFamily="34" charset="77"/>
                <a:ea typeface="Whitney 2"/>
                <a:cs typeface="Whitney 2"/>
                <a:sym typeface="Whitney 2"/>
              </a:rPr>
              <a:t>6.</a:t>
            </a:r>
          </a:p>
        </p:txBody>
      </p:sp>
      <p:sp>
        <p:nvSpPr>
          <p:cNvPr id="33" name="TextBox 16">
            <a:extLst>
              <a:ext uri="{FF2B5EF4-FFF2-40B4-BE49-F238E27FC236}">
                <a16:creationId xmlns:a16="http://schemas.microsoft.com/office/drawing/2014/main" id="{097FF3D4-D203-93D7-9557-2D79978AE9BA}"/>
              </a:ext>
            </a:extLst>
          </p:cNvPr>
          <p:cNvSpPr txBox="1"/>
          <p:nvPr/>
        </p:nvSpPr>
        <p:spPr>
          <a:xfrm>
            <a:off x="8545925" y="3608127"/>
            <a:ext cx="513523" cy="184409"/>
          </a:xfrm>
          <a:prstGeom prst="rect">
            <a:avLst/>
          </a:prstGeom>
        </p:spPr>
        <p:txBody>
          <a:bodyPr wrap="square" lIns="0" tIns="0" rIns="0" bIns="0" rtlCol="0" anchor="t">
            <a:spAutoFit/>
          </a:bodyPr>
          <a:lstStyle/>
          <a:p>
            <a:pPr>
              <a:lnSpc>
                <a:spcPts val="1332"/>
              </a:lnSpc>
            </a:pPr>
            <a:r>
              <a:rPr lang="en-US" sz="1600" dirty="0">
                <a:solidFill>
                  <a:srgbClr val="004C46"/>
                </a:solidFill>
                <a:latin typeface="Abadi MT Condensed Light" panose="020B0306030101010103" pitchFamily="34" charset="77"/>
                <a:ea typeface="Whitney 2"/>
                <a:cs typeface="Whitney 2"/>
                <a:sym typeface="Whitney 2"/>
              </a:rPr>
              <a:t>5</a:t>
            </a:r>
            <a:r>
              <a:rPr lang="en-US" sz="951" dirty="0">
                <a:solidFill>
                  <a:srgbClr val="004C46"/>
                </a:solidFill>
                <a:latin typeface="Whitney 2"/>
                <a:ea typeface="Whitney 2"/>
                <a:cs typeface="Whitney 2"/>
                <a:sym typeface="Whitney 2"/>
              </a:rPr>
              <a:t>.</a:t>
            </a:r>
          </a:p>
        </p:txBody>
      </p:sp>
      <p:sp>
        <p:nvSpPr>
          <p:cNvPr id="38" name="TextBox 21">
            <a:extLst>
              <a:ext uri="{FF2B5EF4-FFF2-40B4-BE49-F238E27FC236}">
                <a16:creationId xmlns:a16="http://schemas.microsoft.com/office/drawing/2014/main" id="{CD056C48-43D0-F0D4-2A14-DF2932CE442F}"/>
              </a:ext>
            </a:extLst>
          </p:cNvPr>
          <p:cNvSpPr txBox="1"/>
          <p:nvPr/>
        </p:nvSpPr>
        <p:spPr>
          <a:xfrm>
            <a:off x="6672247" y="4476016"/>
            <a:ext cx="483932" cy="157223"/>
          </a:xfrm>
          <a:prstGeom prst="rect">
            <a:avLst/>
          </a:prstGeom>
        </p:spPr>
        <p:txBody>
          <a:bodyPr lIns="0" tIns="0" rIns="0" bIns="0" rtlCol="0" anchor="t">
            <a:spAutoFit/>
          </a:bodyPr>
          <a:lstStyle/>
          <a:p>
            <a:pPr>
              <a:lnSpc>
                <a:spcPts val="1332"/>
              </a:lnSpc>
            </a:pPr>
            <a:r>
              <a:rPr lang="en-US" sz="951" dirty="0">
                <a:solidFill>
                  <a:srgbClr val="004C46"/>
                </a:solidFill>
                <a:latin typeface="Whitney 2"/>
                <a:ea typeface="Whitney 2"/>
                <a:cs typeface="Whitney 2"/>
                <a:sym typeface="Whitney 2"/>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dissolve">
                                      <p:cBhvr>
                                        <p:cTn id="11" dur="500"/>
                                        <p:tgtEl>
                                          <p:spTgt spid="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dissolv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dissolve">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dissolve">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dissolve">
                                      <p:cBhvr>
                                        <p:cTn id="31" dur="500"/>
                                        <p:tgtEl>
                                          <p:spTgt spid="1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dissolve">
                                      <p:cBhvr>
                                        <p:cTn id="3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3008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cstate="screen">
              <a:alphaModFix amt="79000"/>
              <a:extLst>
                <a:ext uri="{28A0092B-C50C-407E-A947-70E740481C1C}">
                  <a14:useLocalDpi xmlns:a14="http://schemas.microsoft.com/office/drawing/2010/main"/>
                </a:ext>
              </a:extLst>
            </a:blip>
            <a:srcRect/>
            <a:stretch>
              <a:fillRect/>
            </a:stretch>
          </a:blipFill>
        </p:spPr>
        <p:txBody>
          <a:bodyPr/>
          <a:lstStyle/>
          <a:p>
            <a:endParaRPr lang="en-US" sz="1200"/>
          </a:p>
        </p:txBody>
      </p:sp>
      <p:sp>
        <p:nvSpPr>
          <p:cNvPr id="3" name="Freeform 3"/>
          <p:cNvSpPr/>
          <p:nvPr/>
        </p:nvSpPr>
        <p:spPr>
          <a:xfrm>
            <a:off x="707899" y="2536338"/>
            <a:ext cx="415658" cy="287155"/>
          </a:xfrm>
          <a:custGeom>
            <a:avLst/>
            <a:gdLst/>
            <a:ahLst/>
            <a:cxnLst/>
            <a:rect l="l" t="t" r="r" b="b"/>
            <a:pathLst>
              <a:path w="831315" h="574309">
                <a:moveTo>
                  <a:pt x="0" y="0"/>
                </a:moveTo>
                <a:lnTo>
                  <a:pt x="831315" y="0"/>
                </a:lnTo>
                <a:lnTo>
                  <a:pt x="831315" y="574309"/>
                </a:lnTo>
                <a:lnTo>
                  <a:pt x="0" y="5743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solidFill>
                <a:srgbClr val="FFFF00"/>
              </a:solidFill>
            </a:endParaRPr>
          </a:p>
        </p:txBody>
      </p:sp>
      <p:grpSp>
        <p:nvGrpSpPr>
          <p:cNvPr id="4" name="Group 4"/>
          <p:cNvGrpSpPr/>
          <p:nvPr/>
        </p:nvGrpSpPr>
        <p:grpSpPr>
          <a:xfrm>
            <a:off x="5790634" y="2198671"/>
            <a:ext cx="2645468" cy="3287730"/>
            <a:chOff x="0" y="0"/>
            <a:chExt cx="5108702" cy="6348984"/>
          </a:xfrm>
        </p:grpSpPr>
        <p:sp>
          <p:nvSpPr>
            <p:cNvPr id="5" name="Freeform 5"/>
            <p:cNvSpPr/>
            <p:nvPr/>
          </p:nvSpPr>
          <p:spPr>
            <a:xfrm>
              <a:off x="0" y="0"/>
              <a:ext cx="5108702" cy="6348984"/>
            </a:xfrm>
            <a:custGeom>
              <a:avLst/>
              <a:gdLst/>
              <a:ahLst/>
              <a:cxnLst/>
              <a:rect l="l" t="t" r="r" b="b"/>
              <a:pathLst>
                <a:path w="5108702" h="6348984">
                  <a:moveTo>
                    <a:pt x="5108702" y="2554351"/>
                  </a:moveTo>
                  <a:lnTo>
                    <a:pt x="5108702" y="3794506"/>
                  </a:lnTo>
                  <a:cubicBezTo>
                    <a:pt x="5108702" y="5205222"/>
                    <a:pt x="3965067" y="6348857"/>
                    <a:pt x="2554351" y="6348857"/>
                  </a:cubicBezTo>
                  <a:cubicBezTo>
                    <a:pt x="1143635" y="6348984"/>
                    <a:pt x="0" y="5205349"/>
                    <a:pt x="0" y="3794506"/>
                  </a:cubicBezTo>
                  <a:lnTo>
                    <a:pt x="0" y="2554351"/>
                  </a:lnTo>
                  <a:cubicBezTo>
                    <a:pt x="0" y="1143635"/>
                    <a:pt x="1143635" y="0"/>
                    <a:pt x="2554351" y="0"/>
                  </a:cubicBezTo>
                  <a:cubicBezTo>
                    <a:pt x="3965067" y="0"/>
                    <a:pt x="5108702" y="1143635"/>
                    <a:pt x="5108702" y="2554351"/>
                  </a:cubicBez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sz="1200"/>
            </a:p>
          </p:txBody>
        </p:sp>
      </p:grpSp>
      <p:sp>
        <p:nvSpPr>
          <p:cNvPr id="6" name="TextBox 6"/>
          <p:cNvSpPr txBox="1"/>
          <p:nvPr/>
        </p:nvSpPr>
        <p:spPr>
          <a:xfrm>
            <a:off x="707898" y="1334427"/>
            <a:ext cx="8220075" cy="1612877"/>
          </a:xfrm>
          <a:prstGeom prst="rect">
            <a:avLst/>
          </a:prstGeom>
        </p:spPr>
        <p:txBody>
          <a:bodyPr wrap="square" lIns="0" tIns="0" rIns="0" bIns="0" rtlCol="0" anchor="t">
            <a:spAutoFit/>
          </a:bodyPr>
          <a:lstStyle/>
          <a:p>
            <a:pPr>
              <a:lnSpc>
                <a:spcPts val="4140"/>
              </a:lnSpc>
            </a:pPr>
            <a:r>
              <a:rPr lang="en-US" sz="3000" dirty="0">
                <a:solidFill>
                  <a:srgbClr val="FFFF00"/>
                </a:solidFill>
                <a:latin typeface="Whitney 1"/>
                <a:ea typeface="Whitney 1"/>
                <a:cs typeface="Whitney 1"/>
                <a:sym typeface="Whitney 1"/>
              </a:rPr>
              <a:t>Belonging Survey Findings</a:t>
            </a:r>
          </a:p>
          <a:p>
            <a:pPr>
              <a:lnSpc>
                <a:spcPts val="4140"/>
              </a:lnSpc>
            </a:pPr>
            <a:r>
              <a:rPr lang="en-US" sz="3000" dirty="0">
                <a:solidFill>
                  <a:srgbClr val="FFFF00"/>
                </a:solidFill>
                <a:latin typeface="Whitney 1"/>
                <a:ea typeface="Whitney 1"/>
                <a:cs typeface="Whitney 1"/>
                <a:sym typeface="Whitney 1"/>
              </a:rPr>
              <a:t>(July 2024)</a:t>
            </a:r>
          </a:p>
          <a:p>
            <a:pPr>
              <a:lnSpc>
                <a:spcPts val="4140"/>
              </a:lnSpc>
            </a:pPr>
            <a:endParaRPr lang="en-US" sz="4500" dirty="0">
              <a:solidFill>
                <a:srgbClr val="FFFF00"/>
              </a:solidFill>
              <a:latin typeface="Abadi MT Condensed Light" panose="020B0306030101010103" pitchFamily="34" charset="77"/>
              <a:ea typeface="Whitney 1"/>
              <a:cs typeface="Whitney 1"/>
              <a:sym typeface="Whitney 1"/>
            </a:endParaRPr>
          </a:p>
        </p:txBody>
      </p:sp>
      <p:sp>
        <p:nvSpPr>
          <p:cNvPr id="7" name="TextBox 7"/>
          <p:cNvSpPr txBox="1"/>
          <p:nvPr/>
        </p:nvSpPr>
        <p:spPr>
          <a:xfrm>
            <a:off x="707899" y="3088750"/>
            <a:ext cx="4666206" cy="1805431"/>
          </a:xfrm>
          <a:prstGeom prst="rect">
            <a:avLst/>
          </a:prstGeom>
        </p:spPr>
        <p:txBody>
          <a:bodyPr wrap="square" lIns="0" tIns="0" rIns="0" bIns="0" rtlCol="0" anchor="t">
            <a:spAutoFit/>
          </a:bodyPr>
          <a:lstStyle/>
          <a:p>
            <a:pPr>
              <a:lnSpc>
                <a:spcPct val="150000"/>
              </a:lnSpc>
            </a:pPr>
            <a:r>
              <a:rPr lang="en-US" sz="2000" b="1" dirty="0">
                <a:solidFill>
                  <a:srgbClr val="FFFF00"/>
                </a:solidFill>
                <a:latin typeface="Abadi MT Condensed Light" panose="020B0306030101010103" pitchFamily="34" charset="77"/>
                <a:ea typeface="Whitney 1"/>
                <a:cs typeface="Whitney 1"/>
                <a:sym typeface="Whitney 1"/>
              </a:rPr>
              <a:t>I love the outdoor learning aspect and unlearning some of the biases I brought into the program without even knowing it, merely based on my schooling experiences.</a:t>
            </a:r>
          </a:p>
        </p:txBody>
      </p:sp>
      <p:grpSp>
        <p:nvGrpSpPr>
          <p:cNvPr id="8" name="Group 8"/>
          <p:cNvGrpSpPr/>
          <p:nvPr/>
        </p:nvGrpSpPr>
        <p:grpSpPr>
          <a:xfrm>
            <a:off x="5790634" y="2198671"/>
            <a:ext cx="2645468" cy="3287730"/>
            <a:chOff x="0" y="0"/>
            <a:chExt cx="5108702" cy="6348984"/>
          </a:xfrm>
        </p:grpSpPr>
        <p:sp>
          <p:nvSpPr>
            <p:cNvPr id="9" name="Freeform 9"/>
            <p:cNvSpPr/>
            <p:nvPr/>
          </p:nvSpPr>
          <p:spPr>
            <a:xfrm>
              <a:off x="0" y="0"/>
              <a:ext cx="5108702" cy="6348984"/>
            </a:xfrm>
            <a:custGeom>
              <a:avLst/>
              <a:gdLst/>
              <a:ahLst/>
              <a:cxnLst/>
              <a:rect l="l" t="t" r="r" b="b"/>
              <a:pathLst>
                <a:path w="5108702" h="6348984">
                  <a:moveTo>
                    <a:pt x="5108702" y="2554351"/>
                  </a:moveTo>
                  <a:lnTo>
                    <a:pt x="5108702" y="3794506"/>
                  </a:lnTo>
                  <a:cubicBezTo>
                    <a:pt x="5108702" y="5205222"/>
                    <a:pt x="3965067" y="6348857"/>
                    <a:pt x="2554351" y="6348857"/>
                  </a:cubicBezTo>
                  <a:cubicBezTo>
                    <a:pt x="1143635" y="6348984"/>
                    <a:pt x="0" y="5205349"/>
                    <a:pt x="0" y="3794506"/>
                  </a:cubicBezTo>
                  <a:lnTo>
                    <a:pt x="0" y="2554351"/>
                  </a:lnTo>
                  <a:cubicBezTo>
                    <a:pt x="0" y="1143635"/>
                    <a:pt x="1143635" y="0"/>
                    <a:pt x="2554351" y="0"/>
                  </a:cubicBezTo>
                  <a:cubicBezTo>
                    <a:pt x="3965067" y="0"/>
                    <a:pt x="5108702" y="1143635"/>
                    <a:pt x="5108702" y="2554351"/>
                  </a:cubicBez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sz="120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9174EC-C881-54C7-3635-F4E043A27B17}"/>
              </a:ext>
            </a:extLst>
          </p:cNvPr>
          <p:cNvSpPr>
            <a:spLocks noGrp="1"/>
          </p:cNvSpPr>
          <p:nvPr>
            <p:ph idx="1"/>
          </p:nvPr>
        </p:nvSpPr>
        <p:spPr>
          <a:xfrm>
            <a:off x="944303" y="1766223"/>
            <a:ext cx="7610476" cy="3670767"/>
          </a:xfrm>
        </p:spPr>
        <p:txBody>
          <a:bodyPr/>
          <a:lstStyle/>
          <a:p>
            <a:pPr marL="0" indent="0">
              <a:buNone/>
            </a:pPr>
            <a:r>
              <a:rPr lang="en-US" dirty="0"/>
              <a:t>We need diverse representation not only so every kid can see themselves as the hero of the story, but so that every other kid can understand that other kinds of kids are also the heroes of the story.</a:t>
            </a:r>
          </a:p>
          <a:p>
            <a:pPr marL="0" indent="0">
              <a:buNone/>
            </a:pPr>
            <a:endParaRPr lang="en-US" dirty="0"/>
          </a:p>
          <a:p>
            <a:pPr marL="0" indent="0">
              <a:buNone/>
            </a:pPr>
            <a:r>
              <a:rPr lang="en-US" dirty="0"/>
              <a:t>- Rabbi Dayna </a:t>
            </a:r>
            <a:r>
              <a:rPr lang="en-US" dirty="0" err="1"/>
              <a:t>Ruttenberg</a:t>
            </a:r>
            <a:endParaRPr lang="en-US" dirty="0"/>
          </a:p>
        </p:txBody>
      </p:sp>
    </p:spTree>
    <p:extLst>
      <p:ext uri="{BB962C8B-B14F-4D97-AF65-F5344CB8AC3E}">
        <p14:creationId xmlns:p14="http://schemas.microsoft.com/office/powerpoint/2010/main" val="3858854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cstate="screen">
              <a:alphaModFix amt="72130"/>
              <a:extLst>
                <a:ext uri="{28A0092B-C50C-407E-A947-70E740481C1C}">
                  <a14:useLocalDpi xmlns:a14="http://schemas.microsoft.com/office/drawing/2010/main"/>
                </a:ext>
              </a:extLst>
            </a:blip>
            <a:srcRect/>
            <a:stretch>
              <a:fillRect/>
            </a:stretch>
          </a:blipFill>
        </p:spPr>
        <p:txBody>
          <a:bodyPr/>
          <a:lstStyle/>
          <a:p>
            <a:endParaRPr lang="en-US" sz="1200"/>
          </a:p>
        </p:txBody>
      </p:sp>
      <p:sp>
        <p:nvSpPr>
          <p:cNvPr id="3" name="TextBox 3"/>
          <p:cNvSpPr txBox="1"/>
          <p:nvPr/>
        </p:nvSpPr>
        <p:spPr>
          <a:xfrm>
            <a:off x="587668" y="1400176"/>
            <a:ext cx="2077499" cy="2073260"/>
          </a:xfrm>
          <a:prstGeom prst="rect">
            <a:avLst/>
          </a:prstGeom>
        </p:spPr>
        <p:txBody>
          <a:bodyPr wrap="square" lIns="0" tIns="0" rIns="0" bIns="0" rtlCol="0" anchor="t">
            <a:spAutoFit/>
          </a:bodyPr>
          <a:lstStyle/>
          <a:p>
            <a:pPr>
              <a:lnSpc>
                <a:spcPts val="4140"/>
              </a:lnSpc>
            </a:pPr>
            <a:r>
              <a:rPr lang="en-US" sz="3000" dirty="0">
                <a:solidFill>
                  <a:srgbClr val="FFFF00"/>
                </a:solidFill>
                <a:latin typeface="Whitney 1"/>
                <a:ea typeface="Whitney 1"/>
                <a:cs typeface="Whitney 1"/>
                <a:sym typeface="Whitney 1"/>
              </a:rPr>
              <a:t>Belonging Survey Findings</a:t>
            </a:r>
          </a:p>
          <a:p>
            <a:pPr>
              <a:lnSpc>
                <a:spcPts val="4140"/>
              </a:lnSpc>
            </a:pPr>
            <a:r>
              <a:rPr lang="en-US" sz="3000" dirty="0">
                <a:solidFill>
                  <a:srgbClr val="FFFF00"/>
                </a:solidFill>
                <a:latin typeface="Whitney 1"/>
                <a:ea typeface="Whitney 1"/>
                <a:cs typeface="Whitney 1"/>
                <a:sym typeface="Whitney 1"/>
              </a:rPr>
              <a:t>(July 2024)</a:t>
            </a:r>
          </a:p>
        </p:txBody>
      </p:sp>
      <p:sp>
        <p:nvSpPr>
          <p:cNvPr id="4" name="TextBox 4"/>
          <p:cNvSpPr txBox="1"/>
          <p:nvPr/>
        </p:nvSpPr>
        <p:spPr>
          <a:xfrm>
            <a:off x="3054754" y="2714031"/>
            <a:ext cx="3029432" cy="273665"/>
          </a:xfrm>
          <a:prstGeom prst="rect">
            <a:avLst/>
          </a:prstGeom>
        </p:spPr>
        <p:txBody>
          <a:bodyPr lIns="0" tIns="0" rIns="0" bIns="0" rtlCol="0" anchor="t">
            <a:spAutoFit/>
          </a:bodyPr>
          <a:lstStyle/>
          <a:p>
            <a:pPr algn="ctr">
              <a:lnSpc>
                <a:spcPts val="1109"/>
              </a:lnSpc>
            </a:pPr>
            <a:r>
              <a:rPr lang="en-US" sz="792">
                <a:solidFill>
                  <a:srgbClr val="343432"/>
                </a:solidFill>
                <a:latin typeface="Whitney 2"/>
                <a:ea typeface="Whitney 2"/>
                <a:cs typeface="Whitney 2"/>
                <a:sym typeface="Whitney 2"/>
              </a:rPr>
              <a:t>Lorem ipsum dolor sit amet, consectetur adipiscing elit. Aliquam semper ipsum urna, nec cursus dolor dictum nec. Donec luctus mauris quis cursus.</a:t>
            </a:r>
          </a:p>
        </p:txBody>
      </p:sp>
      <p:sp>
        <p:nvSpPr>
          <p:cNvPr id="9" name="TextBox 9"/>
          <p:cNvSpPr txBox="1"/>
          <p:nvPr/>
        </p:nvSpPr>
        <p:spPr>
          <a:xfrm>
            <a:off x="5363426" y="4132560"/>
            <a:ext cx="963196" cy="530979"/>
          </a:xfrm>
          <a:prstGeom prst="rect">
            <a:avLst/>
          </a:prstGeom>
        </p:spPr>
        <p:txBody>
          <a:bodyPr lIns="0" tIns="0" rIns="0" bIns="0" rtlCol="0" anchor="t">
            <a:spAutoFit/>
          </a:bodyPr>
          <a:lstStyle/>
          <a:p>
            <a:pPr algn="ctr">
              <a:lnSpc>
                <a:spcPts val="1431"/>
              </a:lnSpc>
            </a:pPr>
            <a:r>
              <a:rPr lang="en-US" sz="1100">
                <a:solidFill>
                  <a:srgbClr val="0B302A"/>
                </a:solidFill>
                <a:latin typeface="Whitney 2"/>
                <a:ea typeface="Whitney 2"/>
                <a:cs typeface="Whitney 2"/>
                <a:sym typeface="Whitney 2"/>
              </a:rPr>
              <a:t>Space and time for self-reflection</a:t>
            </a:r>
          </a:p>
        </p:txBody>
      </p:sp>
      <p:sp>
        <p:nvSpPr>
          <p:cNvPr id="11" name="TextBox 11"/>
          <p:cNvSpPr txBox="1"/>
          <p:nvPr/>
        </p:nvSpPr>
        <p:spPr>
          <a:xfrm>
            <a:off x="5363426" y="2903695"/>
            <a:ext cx="940504" cy="351443"/>
          </a:xfrm>
          <a:prstGeom prst="rect">
            <a:avLst/>
          </a:prstGeom>
        </p:spPr>
        <p:txBody>
          <a:bodyPr lIns="0" tIns="0" rIns="0" bIns="0" rtlCol="0" anchor="t">
            <a:spAutoFit/>
          </a:bodyPr>
          <a:lstStyle/>
          <a:p>
            <a:pPr algn="ctr">
              <a:lnSpc>
                <a:spcPts val="1431"/>
              </a:lnSpc>
            </a:pPr>
            <a:r>
              <a:rPr lang="en-US" sz="1100" dirty="0">
                <a:solidFill>
                  <a:srgbClr val="0B302A"/>
                </a:solidFill>
                <a:latin typeface="Whitney 2"/>
                <a:ea typeface="Whitney 2"/>
                <a:cs typeface="Whitney 2"/>
                <a:sym typeface="Whitney 2"/>
              </a:rPr>
              <a:t>All voices are honoured</a:t>
            </a:r>
          </a:p>
        </p:txBody>
      </p:sp>
      <p:sp>
        <p:nvSpPr>
          <p:cNvPr id="13" name="TextBox 13"/>
          <p:cNvSpPr txBox="1"/>
          <p:nvPr/>
        </p:nvSpPr>
        <p:spPr>
          <a:xfrm>
            <a:off x="4210005" y="1960932"/>
            <a:ext cx="718931" cy="157223"/>
          </a:xfrm>
          <a:prstGeom prst="rect">
            <a:avLst/>
          </a:prstGeom>
        </p:spPr>
        <p:txBody>
          <a:bodyPr lIns="0" tIns="0" rIns="0" bIns="0" rtlCol="0" anchor="t">
            <a:spAutoFit/>
          </a:bodyPr>
          <a:lstStyle/>
          <a:p>
            <a:pPr algn="ctr">
              <a:lnSpc>
                <a:spcPts val="1332"/>
              </a:lnSpc>
            </a:pPr>
            <a:r>
              <a:rPr lang="en-US" sz="951">
                <a:solidFill>
                  <a:srgbClr val="004C46"/>
                </a:solidFill>
                <a:latin typeface="Whitney 2"/>
                <a:ea typeface="Whitney 2"/>
                <a:cs typeface="Whitney 2"/>
                <a:sym typeface="Whitney 2"/>
              </a:rPr>
              <a:t>3.</a:t>
            </a:r>
          </a:p>
        </p:txBody>
      </p:sp>
      <p:sp>
        <p:nvSpPr>
          <p:cNvPr id="15" name="TextBox 15"/>
          <p:cNvSpPr txBox="1"/>
          <p:nvPr/>
        </p:nvSpPr>
        <p:spPr>
          <a:xfrm>
            <a:off x="5516869" y="3790841"/>
            <a:ext cx="483932" cy="157223"/>
          </a:xfrm>
          <a:prstGeom prst="rect">
            <a:avLst/>
          </a:prstGeom>
        </p:spPr>
        <p:txBody>
          <a:bodyPr lIns="0" tIns="0" rIns="0" bIns="0" rtlCol="0" anchor="t">
            <a:spAutoFit/>
          </a:bodyPr>
          <a:lstStyle/>
          <a:p>
            <a:pPr>
              <a:lnSpc>
                <a:spcPts val="1332"/>
              </a:lnSpc>
            </a:pPr>
            <a:r>
              <a:rPr lang="en-US" sz="951">
                <a:solidFill>
                  <a:srgbClr val="004C46"/>
                </a:solidFill>
                <a:latin typeface="Whitney 2"/>
                <a:ea typeface="Whitney 2"/>
                <a:cs typeface="Whitney 2"/>
                <a:sym typeface="Whitney 2"/>
              </a:rPr>
              <a:t>5.</a:t>
            </a:r>
          </a:p>
        </p:txBody>
      </p:sp>
      <p:sp>
        <p:nvSpPr>
          <p:cNvPr id="17" name="TextBox 17"/>
          <p:cNvSpPr txBox="1"/>
          <p:nvPr/>
        </p:nvSpPr>
        <p:spPr>
          <a:xfrm>
            <a:off x="5437420" y="2301992"/>
            <a:ext cx="396259" cy="157223"/>
          </a:xfrm>
          <a:prstGeom prst="rect">
            <a:avLst/>
          </a:prstGeom>
        </p:spPr>
        <p:txBody>
          <a:bodyPr lIns="0" tIns="0" rIns="0" bIns="0" rtlCol="0" anchor="t">
            <a:spAutoFit/>
          </a:bodyPr>
          <a:lstStyle/>
          <a:p>
            <a:pPr>
              <a:lnSpc>
                <a:spcPts val="1332"/>
              </a:lnSpc>
            </a:pPr>
            <a:r>
              <a:rPr lang="en-US" sz="951">
                <a:solidFill>
                  <a:srgbClr val="004C46"/>
                </a:solidFill>
                <a:latin typeface="Whitney 2"/>
                <a:ea typeface="Whitney 2"/>
                <a:cs typeface="Whitney 2"/>
                <a:sym typeface="Whitney 2"/>
              </a:rPr>
              <a:t>4.</a:t>
            </a:r>
          </a:p>
        </p:txBody>
      </p:sp>
      <p:sp>
        <p:nvSpPr>
          <p:cNvPr id="20" name="Freeform 6">
            <a:extLst>
              <a:ext uri="{FF2B5EF4-FFF2-40B4-BE49-F238E27FC236}">
                <a16:creationId xmlns:a16="http://schemas.microsoft.com/office/drawing/2014/main" id="{400621FB-A4B1-7B41-E96D-A40783D4D834}"/>
              </a:ext>
            </a:extLst>
          </p:cNvPr>
          <p:cNvSpPr/>
          <p:nvPr/>
        </p:nvSpPr>
        <p:spPr>
          <a:xfrm>
            <a:off x="2527724" y="1400176"/>
            <a:ext cx="4644828" cy="4061326"/>
          </a:xfrm>
          <a:custGeom>
            <a:avLst/>
            <a:gdLst/>
            <a:ahLst/>
            <a:cxnLst/>
            <a:rect l="l" t="t" r="r" b="b"/>
            <a:pathLst>
              <a:path w="7962840" h="7398202">
                <a:moveTo>
                  <a:pt x="0" y="0"/>
                </a:moveTo>
                <a:lnTo>
                  <a:pt x="7962840" y="0"/>
                </a:lnTo>
                <a:lnTo>
                  <a:pt x="7962840" y="7398202"/>
                </a:lnTo>
                <a:lnTo>
                  <a:pt x="0" y="739820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21" name="Group 7">
            <a:extLst>
              <a:ext uri="{FF2B5EF4-FFF2-40B4-BE49-F238E27FC236}">
                <a16:creationId xmlns:a16="http://schemas.microsoft.com/office/drawing/2014/main" id="{3037C700-0702-E7A4-462F-94D3CEF68F41}"/>
              </a:ext>
            </a:extLst>
          </p:cNvPr>
          <p:cNvGrpSpPr/>
          <p:nvPr/>
        </p:nvGrpSpPr>
        <p:grpSpPr>
          <a:xfrm>
            <a:off x="3720626" y="2434547"/>
            <a:ext cx="2259025" cy="2228992"/>
            <a:chOff x="0" y="0"/>
            <a:chExt cx="6350000" cy="6350000"/>
          </a:xfrm>
        </p:grpSpPr>
        <p:sp>
          <p:nvSpPr>
            <p:cNvPr id="22" name="Freeform 8">
              <a:extLst>
                <a:ext uri="{FF2B5EF4-FFF2-40B4-BE49-F238E27FC236}">
                  <a16:creationId xmlns:a16="http://schemas.microsoft.com/office/drawing/2014/main" id="{9F4C4E49-B214-301D-38FB-78ED2ADE9A8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FFFB"/>
            </a:solidFill>
          </p:spPr>
          <p:txBody>
            <a:bodyPr/>
            <a:lstStyle/>
            <a:p>
              <a:endParaRPr lang="en-US" sz="1200"/>
            </a:p>
          </p:txBody>
        </p:sp>
      </p:grpSp>
      <p:sp>
        <p:nvSpPr>
          <p:cNvPr id="23" name="TextBox 9">
            <a:extLst>
              <a:ext uri="{FF2B5EF4-FFF2-40B4-BE49-F238E27FC236}">
                <a16:creationId xmlns:a16="http://schemas.microsoft.com/office/drawing/2014/main" id="{07C7A681-CC61-C2DB-AE4D-6D394D002CD0}"/>
              </a:ext>
            </a:extLst>
          </p:cNvPr>
          <p:cNvSpPr txBox="1"/>
          <p:nvPr/>
        </p:nvSpPr>
        <p:spPr>
          <a:xfrm>
            <a:off x="4240387" y="1671939"/>
            <a:ext cx="1501171" cy="732636"/>
          </a:xfrm>
          <a:prstGeom prst="rect">
            <a:avLst/>
          </a:prstGeom>
        </p:spPr>
        <p:txBody>
          <a:bodyPr wrap="square" lIns="0" tIns="0" rIns="0" bIns="0" rtlCol="0" anchor="t">
            <a:spAutoFit/>
          </a:bodyPr>
          <a:lstStyle/>
          <a:p>
            <a:pPr algn="ctr">
              <a:lnSpc>
                <a:spcPts val="1431"/>
              </a:lnSpc>
            </a:pPr>
            <a:r>
              <a:rPr lang="en-US" sz="1600" dirty="0">
                <a:solidFill>
                  <a:srgbClr val="0B302A"/>
                </a:solidFill>
                <a:latin typeface="Abadi MT Condensed Light" panose="020B0306030101010103" pitchFamily="34" charset="77"/>
                <a:ea typeface="Whitney 2"/>
                <a:cs typeface="Whitney 2"/>
                <a:sym typeface="Whitney 2"/>
              </a:rPr>
              <a:t>Cultural well-being is interwoven and embodied by instructors</a:t>
            </a:r>
          </a:p>
        </p:txBody>
      </p:sp>
      <p:sp>
        <p:nvSpPr>
          <p:cNvPr id="24" name="TextBox 10">
            <a:extLst>
              <a:ext uri="{FF2B5EF4-FFF2-40B4-BE49-F238E27FC236}">
                <a16:creationId xmlns:a16="http://schemas.microsoft.com/office/drawing/2014/main" id="{0421CFF2-7183-F04A-A649-0BAB693B6B33}"/>
              </a:ext>
            </a:extLst>
          </p:cNvPr>
          <p:cNvSpPr txBox="1"/>
          <p:nvPr/>
        </p:nvSpPr>
        <p:spPr>
          <a:xfrm>
            <a:off x="5786185" y="4070106"/>
            <a:ext cx="1103678" cy="553100"/>
          </a:xfrm>
          <a:prstGeom prst="rect">
            <a:avLst/>
          </a:prstGeom>
        </p:spPr>
        <p:txBody>
          <a:bodyPr wrap="square" lIns="0" tIns="0" rIns="0" bIns="0" rtlCol="0" anchor="t">
            <a:spAutoFit/>
          </a:bodyPr>
          <a:lstStyle/>
          <a:p>
            <a:pPr algn="ctr">
              <a:lnSpc>
                <a:spcPts val="1431"/>
              </a:lnSpc>
            </a:pPr>
            <a:r>
              <a:rPr lang="en-US" sz="1600" dirty="0">
                <a:solidFill>
                  <a:srgbClr val="0B302A"/>
                </a:solidFill>
                <a:latin typeface="Abadi MT Condensed Light" panose="020B0306030101010103" pitchFamily="34" charset="77"/>
                <a:ea typeface="Whitney 2"/>
                <a:cs typeface="Whitney 2"/>
                <a:sym typeface="Whitney 2"/>
              </a:rPr>
              <a:t>Space and time for self-reflection</a:t>
            </a:r>
          </a:p>
        </p:txBody>
      </p:sp>
      <p:sp>
        <p:nvSpPr>
          <p:cNvPr id="25" name="TextBox 11">
            <a:extLst>
              <a:ext uri="{FF2B5EF4-FFF2-40B4-BE49-F238E27FC236}">
                <a16:creationId xmlns:a16="http://schemas.microsoft.com/office/drawing/2014/main" id="{9EE9FEF7-D95A-9500-F18F-9547A9E8D9CB}"/>
              </a:ext>
            </a:extLst>
          </p:cNvPr>
          <p:cNvSpPr txBox="1"/>
          <p:nvPr/>
        </p:nvSpPr>
        <p:spPr>
          <a:xfrm>
            <a:off x="2811139" y="2380603"/>
            <a:ext cx="1085900" cy="1091709"/>
          </a:xfrm>
          <a:prstGeom prst="rect">
            <a:avLst/>
          </a:prstGeom>
        </p:spPr>
        <p:txBody>
          <a:bodyPr lIns="0" tIns="0" rIns="0" bIns="0" rtlCol="0" anchor="t">
            <a:spAutoFit/>
          </a:bodyPr>
          <a:lstStyle/>
          <a:p>
            <a:pPr algn="ctr">
              <a:lnSpc>
                <a:spcPts val="1431"/>
              </a:lnSpc>
            </a:pPr>
            <a:endParaRPr sz="1200" dirty="0"/>
          </a:p>
          <a:p>
            <a:pPr algn="ctr">
              <a:lnSpc>
                <a:spcPts val="1431"/>
              </a:lnSpc>
            </a:pPr>
            <a:r>
              <a:rPr lang="en-US" sz="1600" dirty="0">
                <a:solidFill>
                  <a:srgbClr val="0B302A"/>
                </a:solidFill>
                <a:latin typeface="Abadi MT Condensed Light" panose="020B0306030101010103" pitchFamily="34" charset="77"/>
                <a:ea typeface="Whitney 2"/>
                <a:cs typeface="Whitney 2"/>
                <a:sym typeface="Whitney 2"/>
              </a:rPr>
              <a:t>Respectful inclusion of diverse people and </a:t>
            </a:r>
          </a:p>
          <a:p>
            <a:pPr algn="ctr">
              <a:lnSpc>
                <a:spcPts val="1431"/>
              </a:lnSpc>
            </a:pPr>
            <a:r>
              <a:rPr lang="en-US" sz="1600" dirty="0">
                <a:solidFill>
                  <a:srgbClr val="0B302A"/>
                </a:solidFill>
                <a:latin typeface="Abadi MT Condensed Light" panose="020B0306030101010103" pitchFamily="34" charset="77"/>
                <a:ea typeface="Whitney 2"/>
                <a:cs typeface="Whitney 2"/>
                <a:sym typeface="Whitney 2"/>
              </a:rPr>
              <a:t>perspectives</a:t>
            </a:r>
          </a:p>
        </p:txBody>
      </p:sp>
      <p:sp>
        <p:nvSpPr>
          <p:cNvPr id="26" name="TextBox 12">
            <a:extLst>
              <a:ext uri="{FF2B5EF4-FFF2-40B4-BE49-F238E27FC236}">
                <a16:creationId xmlns:a16="http://schemas.microsoft.com/office/drawing/2014/main" id="{E7A6B8F8-8834-550F-40F5-7A28775E8EB3}"/>
              </a:ext>
            </a:extLst>
          </p:cNvPr>
          <p:cNvSpPr txBox="1"/>
          <p:nvPr/>
        </p:nvSpPr>
        <p:spPr>
          <a:xfrm>
            <a:off x="5949359" y="2610766"/>
            <a:ext cx="940504" cy="373564"/>
          </a:xfrm>
          <a:prstGeom prst="rect">
            <a:avLst/>
          </a:prstGeom>
        </p:spPr>
        <p:txBody>
          <a:bodyPr lIns="0" tIns="0" rIns="0" bIns="0" rtlCol="0" anchor="t">
            <a:spAutoFit/>
          </a:bodyPr>
          <a:lstStyle/>
          <a:p>
            <a:pPr algn="ctr">
              <a:lnSpc>
                <a:spcPts val="1431"/>
              </a:lnSpc>
            </a:pPr>
            <a:r>
              <a:rPr lang="en-US" sz="1600" dirty="0">
                <a:solidFill>
                  <a:srgbClr val="0B302A"/>
                </a:solidFill>
                <a:latin typeface="Abadi MT Condensed Light" panose="020B0306030101010103" pitchFamily="34" charset="77"/>
                <a:ea typeface="Whitney 2"/>
                <a:cs typeface="Whitney 2"/>
                <a:sym typeface="Whitney 2"/>
              </a:rPr>
              <a:t>All voices are honoured </a:t>
            </a:r>
          </a:p>
        </p:txBody>
      </p:sp>
      <p:sp>
        <p:nvSpPr>
          <p:cNvPr id="27" name="TextBox 13">
            <a:extLst>
              <a:ext uri="{FF2B5EF4-FFF2-40B4-BE49-F238E27FC236}">
                <a16:creationId xmlns:a16="http://schemas.microsoft.com/office/drawing/2014/main" id="{C0C40368-3233-AE51-9823-1910782A4A23}"/>
              </a:ext>
            </a:extLst>
          </p:cNvPr>
          <p:cNvSpPr txBox="1"/>
          <p:nvPr/>
        </p:nvSpPr>
        <p:spPr>
          <a:xfrm>
            <a:off x="2725944" y="3977939"/>
            <a:ext cx="1234166" cy="553100"/>
          </a:xfrm>
          <a:prstGeom prst="rect">
            <a:avLst/>
          </a:prstGeom>
        </p:spPr>
        <p:txBody>
          <a:bodyPr wrap="square" lIns="0" tIns="0" rIns="0" bIns="0" rtlCol="0" anchor="t">
            <a:spAutoFit/>
          </a:bodyPr>
          <a:lstStyle/>
          <a:p>
            <a:pPr algn="ctr">
              <a:lnSpc>
                <a:spcPts val="1431"/>
              </a:lnSpc>
            </a:pPr>
            <a:r>
              <a:rPr lang="en-US" sz="1600" dirty="0">
                <a:solidFill>
                  <a:srgbClr val="0B302A"/>
                </a:solidFill>
                <a:latin typeface="Abadi MT Condensed Light" panose="020B0306030101010103" pitchFamily="34" charset="77"/>
                <a:ea typeface="Whitney 2"/>
                <a:cs typeface="Whitney 2"/>
                <a:sym typeface="Whitney 2"/>
              </a:rPr>
              <a:t>Decolonizing </a:t>
            </a:r>
          </a:p>
          <a:p>
            <a:pPr algn="ctr">
              <a:lnSpc>
                <a:spcPts val="1431"/>
              </a:lnSpc>
            </a:pPr>
            <a:r>
              <a:rPr lang="en-US" sz="1600" dirty="0">
                <a:solidFill>
                  <a:srgbClr val="0B302A"/>
                </a:solidFill>
                <a:latin typeface="Abadi MT Condensed Light" panose="020B0306030101010103" pitchFamily="34" charset="77"/>
                <a:ea typeface="Whitney 2"/>
                <a:cs typeface="Whitney 2"/>
                <a:sym typeface="Whitney 2"/>
              </a:rPr>
              <a:t>and anti-racist pedagogies</a:t>
            </a:r>
          </a:p>
        </p:txBody>
      </p:sp>
      <p:sp>
        <p:nvSpPr>
          <p:cNvPr id="28" name="TextBox 14">
            <a:extLst>
              <a:ext uri="{FF2B5EF4-FFF2-40B4-BE49-F238E27FC236}">
                <a16:creationId xmlns:a16="http://schemas.microsoft.com/office/drawing/2014/main" id="{2294F42C-4701-6797-D568-B036300A13B9}"/>
              </a:ext>
            </a:extLst>
          </p:cNvPr>
          <p:cNvSpPr txBox="1"/>
          <p:nvPr/>
        </p:nvSpPr>
        <p:spPr>
          <a:xfrm>
            <a:off x="4622341" y="1489920"/>
            <a:ext cx="718931" cy="184409"/>
          </a:xfrm>
          <a:prstGeom prst="rect">
            <a:avLst/>
          </a:prstGeom>
        </p:spPr>
        <p:txBody>
          <a:bodyPr lIns="0" tIns="0" rIns="0" bIns="0" rtlCol="0" anchor="t">
            <a:spAutoFit/>
          </a:bodyPr>
          <a:lstStyle/>
          <a:p>
            <a:pPr algn="ctr">
              <a:lnSpc>
                <a:spcPts val="1332"/>
              </a:lnSpc>
            </a:pPr>
            <a:r>
              <a:rPr lang="en-US" sz="1600" dirty="0">
                <a:solidFill>
                  <a:srgbClr val="004C46"/>
                </a:solidFill>
                <a:latin typeface="Abadi MT Condensed Light" panose="020B0306030101010103" pitchFamily="34" charset="77"/>
                <a:ea typeface="Whitney 2"/>
                <a:cs typeface="Whitney 2"/>
                <a:sym typeface="Whitney 2"/>
              </a:rPr>
              <a:t>3.</a:t>
            </a:r>
          </a:p>
        </p:txBody>
      </p:sp>
      <p:sp>
        <p:nvSpPr>
          <p:cNvPr id="29" name="TextBox 15">
            <a:extLst>
              <a:ext uri="{FF2B5EF4-FFF2-40B4-BE49-F238E27FC236}">
                <a16:creationId xmlns:a16="http://schemas.microsoft.com/office/drawing/2014/main" id="{529BE0DC-F6DF-2C40-48DC-A8DDAA508AD8}"/>
              </a:ext>
            </a:extLst>
          </p:cNvPr>
          <p:cNvSpPr txBox="1"/>
          <p:nvPr/>
        </p:nvSpPr>
        <p:spPr>
          <a:xfrm>
            <a:off x="3133899" y="3732375"/>
            <a:ext cx="586727" cy="184409"/>
          </a:xfrm>
          <a:prstGeom prst="rect">
            <a:avLst/>
          </a:prstGeom>
        </p:spPr>
        <p:txBody>
          <a:bodyPr lIns="0" tIns="0" rIns="0" bIns="0" rtlCol="0" anchor="t">
            <a:spAutoFit/>
          </a:bodyPr>
          <a:lstStyle/>
          <a:p>
            <a:pPr>
              <a:lnSpc>
                <a:spcPts val="1332"/>
              </a:lnSpc>
            </a:pPr>
            <a:r>
              <a:rPr lang="en-US" sz="1600" dirty="0">
                <a:solidFill>
                  <a:srgbClr val="004C46"/>
                </a:solidFill>
                <a:latin typeface="Abadi MT Condensed Light" panose="020B0306030101010103" pitchFamily="34" charset="77"/>
                <a:ea typeface="Whitney 2"/>
                <a:cs typeface="Whitney 2"/>
                <a:sym typeface="Whitney 2"/>
              </a:rPr>
              <a:t>1</a:t>
            </a:r>
            <a:r>
              <a:rPr lang="en-US" sz="951" dirty="0">
                <a:solidFill>
                  <a:srgbClr val="004C46"/>
                </a:solidFill>
                <a:latin typeface="Whitney 2"/>
                <a:ea typeface="Whitney 2"/>
                <a:cs typeface="Whitney 2"/>
                <a:sym typeface="Whitney 2"/>
              </a:rPr>
              <a:t>.</a:t>
            </a:r>
          </a:p>
        </p:txBody>
      </p:sp>
      <p:sp>
        <p:nvSpPr>
          <p:cNvPr id="30" name="TextBox 16">
            <a:extLst>
              <a:ext uri="{FF2B5EF4-FFF2-40B4-BE49-F238E27FC236}">
                <a16:creationId xmlns:a16="http://schemas.microsoft.com/office/drawing/2014/main" id="{CC0401EC-0159-B48A-4940-80611B536798}"/>
              </a:ext>
            </a:extLst>
          </p:cNvPr>
          <p:cNvSpPr txBox="1"/>
          <p:nvPr/>
        </p:nvSpPr>
        <p:spPr>
          <a:xfrm>
            <a:off x="6254053" y="3819742"/>
            <a:ext cx="513523" cy="184409"/>
          </a:xfrm>
          <a:prstGeom prst="rect">
            <a:avLst/>
          </a:prstGeom>
        </p:spPr>
        <p:txBody>
          <a:bodyPr wrap="square" lIns="0" tIns="0" rIns="0" bIns="0" rtlCol="0" anchor="t">
            <a:spAutoFit/>
          </a:bodyPr>
          <a:lstStyle/>
          <a:p>
            <a:pPr>
              <a:lnSpc>
                <a:spcPts val="1332"/>
              </a:lnSpc>
            </a:pPr>
            <a:r>
              <a:rPr lang="en-US" sz="1600" dirty="0">
                <a:solidFill>
                  <a:srgbClr val="004C46"/>
                </a:solidFill>
                <a:latin typeface="Abadi MT Condensed Light" panose="020B0306030101010103" pitchFamily="34" charset="77"/>
                <a:ea typeface="Whitney 2"/>
                <a:cs typeface="Whitney 2"/>
                <a:sym typeface="Whitney 2"/>
              </a:rPr>
              <a:t>5</a:t>
            </a:r>
            <a:r>
              <a:rPr lang="en-US" sz="951" dirty="0">
                <a:solidFill>
                  <a:srgbClr val="004C46"/>
                </a:solidFill>
                <a:latin typeface="Whitney 2"/>
                <a:ea typeface="Whitney 2"/>
                <a:cs typeface="Whitney 2"/>
                <a:sym typeface="Whitney 2"/>
              </a:rPr>
              <a:t>.</a:t>
            </a:r>
          </a:p>
        </p:txBody>
      </p:sp>
      <p:sp>
        <p:nvSpPr>
          <p:cNvPr id="31" name="TextBox 17">
            <a:extLst>
              <a:ext uri="{FF2B5EF4-FFF2-40B4-BE49-F238E27FC236}">
                <a16:creationId xmlns:a16="http://schemas.microsoft.com/office/drawing/2014/main" id="{EC7466CA-7151-D327-6D6C-F72CFA9BDC54}"/>
              </a:ext>
            </a:extLst>
          </p:cNvPr>
          <p:cNvSpPr txBox="1"/>
          <p:nvPr/>
        </p:nvSpPr>
        <p:spPr>
          <a:xfrm>
            <a:off x="2939681" y="2249238"/>
            <a:ext cx="396259" cy="184409"/>
          </a:xfrm>
          <a:prstGeom prst="rect">
            <a:avLst/>
          </a:prstGeom>
        </p:spPr>
        <p:txBody>
          <a:bodyPr lIns="0" tIns="0" rIns="0" bIns="0" rtlCol="0" anchor="t">
            <a:spAutoFit/>
          </a:bodyPr>
          <a:lstStyle/>
          <a:p>
            <a:pPr algn="r">
              <a:lnSpc>
                <a:spcPts val="1332"/>
              </a:lnSpc>
            </a:pPr>
            <a:r>
              <a:rPr lang="en-US" sz="1600" dirty="0">
                <a:solidFill>
                  <a:srgbClr val="004C46"/>
                </a:solidFill>
                <a:latin typeface="Abadi MT Condensed Light" panose="020B0306030101010103" pitchFamily="34" charset="77"/>
                <a:ea typeface="Whitney 2"/>
                <a:cs typeface="Whitney 2"/>
                <a:sym typeface="Whitney 2"/>
              </a:rPr>
              <a:t>2.</a:t>
            </a:r>
          </a:p>
        </p:txBody>
      </p:sp>
      <p:sp>
        <p:nvSpPr>
          <p:cNvPr id="32" name="TextBox 18">
            <a:extLst>
              <a:ext uri="{FF2B5EF4-FFF2-40B4-BE49-F238E27FC236}">
                <a16:creationId xmlns:a16="http://schemas.microsoft.com/office/drawing/2014/main" id="{C41C72B4-48A7-79ED-4CE8-51C05286F20F}"/>
              </a:ext>
            </a:extLst>
          </p:cNvPr>
          <p:cNvSpPr txBox="1"/>
          <p:nvPr/>
        </p:nvSpPr>
        <p:spPr>
          <a:xfrm>
            <a:off x="6236626" y="2290206"/>
            <a:ext cx="396259" cy="191784"/>
          </a:xfrm>
          <a:prstGeom prst="rect">
            <a:avLst/>
          </a:prstGeom>
        </p:spPr>
        <p:txBody>
          <a:bodyPr lIns="0" tIns="0" rIns="0" bIns="0" rtlCol="0" anchor="t">
            <a:spAutoFit/>
          </a:bodyPr>
          <a:lstStyle/>
          <a:p>
            <a:pPr>
              <a:lnSpc>
                <a:spcPts val="1332"/>
              </a:lnSpc>
            </a:pPr>
            <a:r>
              <a:rPr lang="en-US" dirty="0">
                <a:solidFill>
                  <a:srgbClr val="004C46"/>
                </a:solidFill>
                <a:latin typeface="Abadi MT Condensed Light" panose="020B0306030101010103" pitchFamily="34" charset="77"/>
                <a:ea typeface="Whitney 2"/>
                <a:cs typeface="Whitney 2"/>
                <a:sym typeface="Whitney 2"/>
              </a:rPr>
              <a:t>4</a:t>
            </a:r>
            <a:r>
              <a:rPr lang="en-US" sz="1600" dirty="0">
                <a:solidFill>
                  <a:srgbClr val="004C46"/>
                </a:solidFill>
                <a:latin typeface="Abadi MT Condensed Light" panose="020B0306030101010103" pitchFamily="34" charset="77"/>
                <a:ea typeface="Whitney 2"/>
                <a:cs typeface="Whitney 2"/>
                <a:sym typeface="Whitney 2"/>
              </a:rPr>
              <a:t>.</a:t>
            </a:r>
          </a:p>
        </p:txBody>
      </p:sp>
      <p:sp>
        <p:nvSpPr>
          <p:cNvPr id="33" name="TextBox 19">
            <a:extLst>
              <a:ext uri="{FF2B5EF4-FFF2-40B4-BE49-F238E27FC236}">
                <a16:creationId xmlns:a16="http://schemas.microsoft.com/office/drawing/2014/main" id="{C98C325B-294B-EE8B-BE6A-83249151FD67}"/>
              </a:ext>
            </a:extLst>
          </p:cNvPr>
          <p:cNvSpPr txBox="1"/>
          <p:nvPr/>
        </p:nvSpPr>
        <p:spPr>
          <a:xfrm>
            <a:off x="4088411" y="2986960"/>
            <a:ext cx="1571154" cy="836191"/>
          </a:xfrm>
          <a:prstGeom prst="rect">
            <a:avLst/>
          </a:prstGeom>
        </p:spPr>
        <p:txBody>
          <a:bodyPr wrap="square" lIns="0" tIns="0" rIns="0" bIns="0" rtlCol="0" anchor="t">
            <a:spAutoFit/>
          </a:bodyPr>
          <a:lstStyle/>
          <a:p>
            <a:pPr algn="ctr">
              <a:lnSpc>
                <a:spcPts val="1562"/>
              </a:lnSpc>
            </a:pPr>
            <a:r>
              <a:rPr lang="en-US" dirty="0">
                <a:solidFill>
                  <a:srgbClr val="0B302A"/>
                </a:solidFill>
                <a:latin typeface="Abadi MT Condensed Light" panose="020B0306030101010103" pitchFamily="34" charset="77"/>
                <a:ea typeface="Whitney 2"/>
                <a:cs typeface="Whitney 2"/>
                <a:sym typeface="Whitney 2"/>
              </a:rPr>
              <a:t>How is cultural well-being promoted in your teacher education program?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dissolve">
                                      <p:cBhvr>
                                        <p:cTn id="11" dur="500"/>
                                        <p:tgtEl>
                                          <p:spTgt spid="27">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27">
                                            <p:txEl>
                                              <p:pRg st="1" end="1"/>
                                            </p:txEl>
                                          </p:spTgt>
                                        </p:tgtEl>
                                        <p:attrNameLst>
                                          <p:attrName>style.visibility</p:attrName>
                                        </p:attrNameLst>
                                      </p:cBhvr>
                                      <p:to>
                                        <p:strVal val="visible"/>
                                      </p:to>
                                    </p:set>
                                    <p:animEffect transition="in" filter="dissolve">
                                      <p:cBhvr>
                                        <p:cTn id="14" dur="500"/>
                                        <p:tgtEl>
                                          <p:spTgt spid="2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dissolve">
                                      <p:cBhvr>
                                        <p:cTn id="19" dur="500"/>
                                        <p:tgtEl>
                                          <p:spTgt spid="25">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dissolve">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dissolve">
                                      <p:cBhvr>
                                        <p:cTn id="27" dur="5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6">
                                            <p:txEl>
                                              <p:pRg st="0" end="0"/>
                                            </p:txEl>
                                          </p:spTgt>
                                        </p:tgtEl>
                                        <p:attrNameLst>
                                          <p:attrName>style.visibility</p:attrName>
                                        </p:attrNameLst>
                                      </p:cBhvr>
                                      <p:to>
                                        <p:strVal val="visible"/>
                                      </p:to>
                                    </p:set>
                                    <p:animEffect transition="in" filter="dissolve">
                                      <p:cBhvr>
                                        <p:cTn id="32" dur="500"/>
                                        <p:tgtEl>
                                          <p:spTgt spid="2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dissolve">
                                      <p:cBhvr>
                                        <p:cTn id="37"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cstate="screen">
              <a:alphaModFix amt="77000"/>
              <a:extLst>
                <a:ext uri="{28A0092B-C50C-407E-A947-70E740481C1C}">
                  <a14:useLocalDpi xmlns:a14="http://schemas.microsoft.com/office/drawing/2010/main"/>
                </a:ext>
              </a:extLst>
            </a:blip>
            <a:srcRect/>
            <a:stretch>
              <a:fillRect/>
            </a:stretch>
          </a:blipFill>
        </p:spPr>
        <p:txBody>
          <a:bodyPr/>
          <a:lstStyle/>
          <a:p>
            <a:endParaRPr lang="en-US" sz="1200"/>
          </a:p>
        </p:txBody>
      </p:sp>
      <p:sp>
        <p:nvSpPr>
          <p:cNvPr id="3" name="Freeform 3"/>
          <p:cNvSpPr/>
          <p:nvPr/>
        </p:nvSpPr>
        <p:spPr>
          <a:xfrm>
            <a:off x="707899" y="2536338"/>
            <a:ext cx="415658" cy="287155"/>
          </a:xfrm>
          <a:custGeom>
            <a:avLst/>
            <a:gdLst/>
            <a:ahLst/>
            <a:cxnLst/>
            <a:rect l="l" t="t" r="r" b="b"/>
            <a:pathLst>
              <a:path w="831315" h="574309">
                <a:moveTo>
                  <a:pt x="0" y="0"/>
                </a:moveTo>
                <a:lnTo>
                  <a:pt x="831315" y="0"/>
                </a:lnTo>
                <a:lnTo>
                  <a:pt x="831315" y="574309"/>
                </a:lnTo>
                <a:lnTo>
                  <a:pt x="0" y="5743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solidFill>
                <a:srgbClr val="FFFF00"/>
              </a:solidFill>
            </a:endParaRPr>
          </a:p>
        </p:txBody>
      </p:sp>
      <p:grpSp>
        <p:nvGrpSpPr>
          <p:cNvPr id="4" name="Group 4"/>
          <p:cNvGrpSpPr/>
          <p:nvPr/>
        </p:nvGrpSpPr>
        <p:grpSpPr>
          <a:xfrm>
            <a:off x="5720569" y="1872850"/>
            <a:ext cx="2645468" cy="3287730"/>
            <a:chOff x="0" y="0"/>
            <a:chExt cx="5108702" cy="6348984"/>
          </a:xfrm>
        </p:grpSpPr>
        <p:sp>
          <p:nvSpPr>
            <p:cNvPr id="5" name="Freeform 5"/>
            <p:cNvSpPr/>
            <p:nvPr/>
          </p:nvSpPr>
          <p:spPr>
            <a:xfrm>
              <a:off x="0" y="0"/>
              <a:ext cx="5108702" cy="6348984"/>
            </a:xfrm>
            <a:custGeom>
              <a:avLst/>
              <a:gdLst/>
              <a:ahLst/>
              <a:cxnLst/>
              <a:rect l="l" t="t" r="r" b="b"/>
              <a:pathLst>
                <a:path w="5108702" h="6348984">
                  <a:moveTo>
                    <a:pt x="5108702" y="2554351"/>
                  </a:moveTo>
                  <a:lnTo>
                    <a:pt x="5108702" y="3794506"/>
                  </a:lnTo>
                  <a:cubicBezTo>
                    <a:pt x="5108702" y="5205222"/>
                    <a:pt x="3965067" y="6348857"/>
                    <a:pt x="2554351" y="6348857"/>
                  </a:cubicBezTo>
                  <a:cubicBezTo>
                    <a:pt x="1143635" y="6348984"/>
                    <a:pt x="0" y="5205349"/>
                    <a:pt x="0" y="3794506"/>
                  </a:cubicBezTo>
                  <a:lnTo>
                    <a:pt x="0" y="2554351"/>
                  </a:lnTo>
                  <a:cubicBezTo>
                    <a:pt x="0" y="1143635"/>
                    <a:pt x="1143635" y="0"/>
                    <a:pt x="2554351" y="0"/>
                  </a:cubicBezTo>
                  <a:cubicBezTo>
                    <a:pt x="3965067" y="0"/>
                    <a:pt x="5108702" y="1143635"/>
                    <a:pt x="5108702" y="2554351"/>
                  </a:cubicBez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sz="1200"/>
            </a:p>
          </p:txBody>
        </p:sp>
      </p:grpSp>
      <p:sp>
        <p:nvSpPr>
          <p:cNvPr id="6" name="TextBox 6"/>
          <p:cNvSpPr txBox="1"/>
          <p:nvPr/>
        </p:nvSpPr>
        <p:spPr>
          <a:xfrm>
            <a:off x="658730" y="1422824"/>
            <a:ext cx="6299861" cy="1011495"/>
          </a:xfrm>
          <a:prstGeom prst="rect">
            <a:avLst/>
          </a:prstGeom>
        </p:spPr>
        <p:txBody>
          <a:bodyPr lIns="0" tIns="0" rIns="0" bIns="0" rtlCol="0" anchor="t">
            <a:spAutoFit/>
          </a:bodyPr>
          <a:lstStyle/>
          <a:p>
            <a:pPr>
              <a:lnSpc>
                <a:spcPts val="4140"/>
              </a:lnSpc>
            </a:pPr>
            <a:r>
              <a:rPr lang="en-US" sz="2700" dirty="0">
                <a:solidFill>
                  <a:srgbClr val="FFFF00"/>
                </a:solidFill>
                <a:latin typeface="Whitney 1"/>
                <a:ea typeface="Whitney 1"/>
                <a:cs typeface="Whitney 1"/>
                <a:sym typeface="Whitney 1"/>
              </a:rPr>
              <a:t>Belonging Survey Findings</a:t>
            </a:r>
          </a:p>
          <a:p>
            <a:pPr>
              <a:lnSpc>
                <a:spcPts val="4140"/>
              </a:lnSpc>
            </a:pPr>
            <a:r>
              <a:rPr lang="en-US" sz="2700" dirty="0">
                <a:solidFill>
                  <a:srgbClr val="FFFF00"/>
                </a:solidFill>
                <a:latin typeface="Whitney 1"/>
                <a:ea typeface="Whitney 1"/>
                <a:cs typeface="Whitney 1"/>
                <a:sym typeface="Whitney 1"/>
              </a:rPr>
              <a:t>(July 2024)</a:t>
            </a:r>
          </a:p>
        </p:txBody>
      </p:sp>
      <p:sp>
        <p:nvSpPr>
          <p:cNvPr id="7" name="TextBox 7"/>
          <p:cNvSpPr txBox="1"/>
          <p:nvPr/>
        </p:nvSpPr>
        <p:spPr>
          <a:xfrm>
            <a:off x="707899" y="3088750"/>
            <a:ext cx="4234705" cy="1343766"/>
          </a:xfrm>
          <a:prstGeom prst="rect">
            <a:avLst/>
          </a:prstGeom>
        </p:spPr>
        <p:txBody>
          <a:bodyPr wrap="square" lIns="0" tIns="0" rIns="0" bIns="0" rtlCol="0" anchor="t">
            <a:spAutoFit/>
          </a:bodyPr>
          <a:lstStyle/>
          <a:p>
            <a:pPr>
              <a:lnSpc>
                <a:spcPct val="150000"/>
              </a:lnSpc>
            </a:pPr>
            <a:r>
              <a:rPr lang="en-US" sz="2000" b="1" dirty="0">
                <a:solidFill>
                  <a:srgbClr val="FFFF00"/>
                </a:solidFill>
                <a:latin typeface="Abadi MT Condensed Light" panose="020B0306030101010103" pitchFamily="34" charset="77"/>
                <a:ea typeface="Whitney 1"/>
                <a:cs typeface="Whitney 1"/>
                <a:sym typeface="Whitney 1"/>
              </a:rPr>
              <a:t>It [cultural well-being] is interwoven throughout the entire program in the entrenched anti-racist pedagogy embodied by the team of instructors.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016000" y="2433638"/>
            <a:ext cx="1846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sp>
        <p:nvSpPr>
          <p:cNvPr id="56323" name="Text Box 3"/>
          <p:cNvSpPr txBox="1">
            <a:spLocks noChangeArrowheads="1"/>
          </p:cNvSpPr>
          <p:nvPr/>
        </p:nvSpPr>
        <p:spPr bwMode="auto">
          <a:xfrm>
            <a:off x="8989484" y="2857500"/>
            <a:ext cx="1846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sp>
        <p:nvSpPr>
          <p:cNvPr id="56324" name="Rectangle 4"/>
          <p:cNvSpPr>
            <a:spLocks noChangeArrowheads="1"/>
          </p:cNvSpPr>
          <p:nvPr/>
        </p:nvSpPr>
        <p:spPr bwMode="auto">
          <a:xfrm>
            <a:off x="406400" y="114300"/>
            <a:ext cx="5181600" cy="12573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56325" name="Rectangle 5"/>
          <p:cNvSpPr>
            <a:spLocks noChangeArrowheads="1"/>
          </p:cNvSpPr>
          <p:nvPr/>
        </p:nvSpPr>
        <p:spPr bwMode="auto">
          <a:xfrm>
            <a:off x="3657600" y="1714500"/>
            <a:ext cx="5181600" cy="1257300"/>
          </a:xfrm>
          <a:prstGeom prst="rect">
            <a:avLst/>
          </a:prstGeom>
          <a:solidFill>
            <a:srgbClr val="E6E6E6"/>
          </a:solidFill>
          <a:ln w="9525">
            <a:solidFill>
              <a:schemeClr val="tx1"/>
            </a:solidFill>
            <a:miter lim="800000"/>
            <a:headEnd/>
            <a:tailEnd/>
          </a:ln>
        </p:spPr>
        <p:txBody>
          <a:bodyPr wrap="none" anchor="ctr"/>
          <a:lstStyle/>
          <a:p>
            <a:endParaRPr lang="en-US"/>
          </a:p>
        </p:txBody>
      </p:sp>
      <p:sp>
        <p:nvSpPr>
          <p:cNvPr id="56326" name="Rectangle 6"/>
          <p:cNvSpPr>
            <a:spLocks noChangeArrowheads="1"/>
          </p:cNvSpPr>
          <p:nvPr/>
        </p:nvSpPr>
        <p:spPr bwMode="auto">
          <a:xfrm>
            <a:off x="406400" y="3429000"/>
            <a:ext cx="5181600" cy="12573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56327" name="Rectangle 7"/>
          <p:cNvSpPr>
            <a:spLocks noChangeArrowheads="1"/>
          </p:cNvSpPr>
          <p:nvPr/>
        </p:nvSpPr>
        <p:spPr bwMode="auto">
          <a:xfrm>
            <a:off x="3657600" y="5429250"/>
            <a:ext cx="5181600" cy="1257300"/>
          </a:xfrm>
          <a:prstGeom prst="rect">
            <a:avLst/>
          </a:prstGeom>
          <a:solidFill>
            <a:srgbClr val="E6E6E6"/>
          </a:solidFill>
          <a:ln w="9525">
            <a:solidFill>
              <a:schemeClr val="tx1"/>
            </a:solidFill>
            <a:miter lim="800000"/>
            <a:headEnd/>
            <a:tailEnd/>
          </a:ln>
        </p:spPr>
        <p:txBody>
          <a:bodyPr wrap="none" anchor="ctr"/>
          <a:lstStyle/>
          <a:p>
            <a:endParaRPr lang="en-US"/>
          </a:p>
        </p:txBody>
      </p:sp>
      <p:sp>
        <p:nvSpPr>
          <p:cNvPr id="56328" name="Rectangle 8"/>
          <p:cNvSpPr>
            <a:spLocks noChangeArrowheads="1"/>
          </p:cNvSpPr>
          <p:nvPr/>
        </p:nvSpPr>
        <p:spPr bwMode="auto">
          <a:xfrm>
            <a:off x="711200" y="228600"/>
            <a:ext cx="8026400" cy="1257300"/>
          </a:xfrm>
          <a:prstGeom prst="rect">
            <a:avLst/>
          </a:prstGeom>
          <a:solidFill>
            <a:srgbClr val="D8FFB7"/>
          </a:solidFill>
          <a:ln w="9525">
            <a:solidFill>
              <a:schemeClr val="tx1"/>
            </a:solidFill>
            <a:miter lim="800000"/>
            <a:headEnd/>
            <a:tailEnd/>
          </a:ln>
        </p:spPr>
        <p:txBody>
          <a:bodyPr wrap="none" anchor="ctr"/>
          <a:lstStyle/>
          <a:p>
            <a:endParaRPr lang="en-US"/>
          </a:p>
        </p:txBody>
      </p:sp>
      <p:sp>
        <p:nvSpPr>
          <p:cNvPr id="56329" name="Rectangle 9"/>
          <p:cNvSpPr>
            <a:spLocks noChangeArrowheads="1"/>
          </p:cNvSpPr>
          <p:nvPr/>
        </p:nvSpPr>
        <p:spPr bwMode="auto">
          <a:xfrm>
            <a:off x="406400" y="1943100"/>
            <a:ext cx="8026400" cy="1257300"/>
          </a:xfrm>
          <a:prstGeom prst="rect">
            <a:avLst/>
          </a:prstGeom>
          <a:solidFill>
            <a:srgbClr val="D8FFB7"/>
          </a:solidFill>
          <a:ln w="9525">
            <a:solidFill>
              <a:schemeClr val="tx1"/>
            </a:solidFill>
            <a:miter lim="800000"/>
            <a:headEnd/>
            <a:tailEnd/>
          </a:ln>
        </p:spPr>
        <p:txBody>
          <a:bodyPr wrap="none" anchor="ctr"/>
          <a:lstStyle/>
          <a:p>
            <a:endParaRPr lang="en-US"/>
          </a:p>
        </p:txBody>
      </p:sp>
      <p:sp>
        <p:nvSpPr>
          <p:cNvPr id="56330" name="Rectangle 10"/>
          <p:cNvSpPr>
            <a:spLocks noChangeArrowheads="1"/>
          </p:cNvSpPr>
          <p:nvPr/>
        </p:nvSpPr>
        <p:spPr bwMode="auto">
          <a:xfrm>
            <a:off x="812800" y="3657600"/>
            <a:ext cx="8026400" cy="1257300"/>
          </a:xfrm>
          <a:prstGeom prst="rect">
            <a:avLst/>
          </a:prstGeom>
          <a:solidFill>
            <a:srgbClr val="D8FFB7"/>
          </a:solidFill>
          <a:ln w="9525">
            <a:solidFill>
              <a:schemeClr val="tx1"/>
            </a:solidFill>
            <a:miter lim="800000"/>
            <a:headEnd/>
            <a:tailEnd/>
          </a:ln>
        </p:spPr>
        <p:txBody>
          <a:bodyPr wrap="none" anchor="ctr"/>
          <a:lstStyle/>
          <a:p>
            <a:endParaRPr lang="en-US"/>
          </a:p>
        </p:txBody>
      </p:sp>
      <p:sp>
        <p:nvSpPr>
          <p:cNvPr id="56331" name="Rectangle 11"/>
          <p:cNvSpPr>
            <a:spLocks noChangeArrowheads="1"/>
          </p:cNvSpPr>
          <p:nvPr/>
        </p:nvSpPr>
        <p:spPr bwMode="auto">
          <a:xfrm>
            <a:off x="304800" y="5086350"/>
            <a:ext cx="8026400" cy="1771650"/>
          </a:xfrm>
          <a:prstGeom prst="rect">
            <a:avLst/>
          </a:prstGeom>
          <a:solidFill>
            <a:srgbClr val="D8FFB7"/>
          </a:solidFill>
          <a:ln w="9525">
            <a:solidFill>
              <a:schemeClr val="tx1"/>
            </a:solidFill>
            <a:miter lim="800000"/>
            <a:headEnd/>
            <a:tailEnd/>
          </a:ln>
        </p:spPr>
        <p:txBody>
          <a:bodyPr wrap="none" anchor="ctr"/>
          <a:lstStyle/>
          <a:p>
            <a:endParaRPr lang="en-US"/>
          </a:p>
        </p:txBody>
      </p:sp>
      <p:sp>
        <p:nvSpPr>
          <p:cNvPr id="56332" name="Rectangle 12"/>
          <p:cNvSpPr>
            <a:spLocks noChangeArrowheads="1"/>
          </p:cNvSpPr>
          <p:nvPr/>
        </p:nvSpPr>
        <p:spPr bwMode="auto">
          <a:xfrm>
            <a:off x="1117601" y="392907"/>
            <a:ext cx="352102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5400">
                <a:latin typeface="Abadi MT Condensed Extra Bold" charset="0"/>
                <a:cs typeface="Abadi MT Condensed Extra Bold" charset="0"/>
              </a:rPr>
              <a:t>Hold onto…</a:t>
            </a:r>
          </a:p>
        </p:txBody>
      </p:sp>
      <p:pic>
        <p:nvPicPr>
          <p:cNvPr id="56333" name="Picture 13" descr="j0078625                                                       0007D8DEMacintosh HD                   B67510B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600" y="114300"/>
            <a:ext cx="999067"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34" name="Text Box 14"/>
          <p:cNvSpPr txBox="1">
            <a:spLocks noChangeArrowheads="1"/>
          </p:cNvSpPr>
          <p:nvPr/>
        </p:nvSpPr>
        <p:spPr bwMode="auto">
          <a:xfrm>
            <a:off x="3132667" y="2241948"/>
            <a:ext cx="38633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a:latin typeface="Perpetua Titling MT" charset="0"/>
              </a:rPr>
              <a:t>Grow INTO…</a:t>
            </a:r>
            <a:endParaRPr lang="en-US" sz="3600"/>
          </a:p>
        </p:txBody>
      </p:sp>
      <p:pic>
        <p:nvPicPr>
          <p:cNvPr id="56335" name="Picture 15" descr="j0299125                                                       00076E73Macintosh HD                   B67510B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1" y="1600200"/>
            <a:ext cx="1328640" cy="1353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36" name="Text Box 16"/>
          <p:cNvSpPr txBox="1">
            <a:spLocks noChangeArrowheads="1"/>
          </p:cNvSpPr>
          <p:nvPr/>
        </p:nvSpPr>
        <p:spPr bwMode="auto">
          <a:xfrm>
            <a:off x="1219201" y="3886201"/>
            <a:ext cx="2945062"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400">
                <a:latin typeface="Stone Sans ITC TT-Bold" charset="0"/>
              </a:rPr>
              <a:t>Let go of…</a:t>
            </a:r>
            <a:endParaRPr lang="en-US" sz="3200"/>
          </a:p>
          <a:p>
            <a:endParaRPr lang="en-US" sz="3200"/>
          </a:p>
        </p:txBody>
      </p:sp>
      <p:sp>
        <p:nvSpPr>
          <p:cNvPr id="56337" name="Text Box 17"/>
          <p:cNvSpPr txBox="1">
            <a:spLocks noChangeArrowheads="1"/>
          </p:cNvSpPr>
          <p:nvPr/>
        </p:nvSpPr>
        <p:spPr bwMode="auto">
          <a:xfrm>
            <a:off x="2929437" y="5473346"/>
            <a:ext cx="51133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dirty="0">
                <a:latin typeface="American Typewriter"/>
              </a:rPr>
              <a:t>Nurture inclusion by…</a:t>
            </a:r>
          </a:p>
        </p:txBody>
      </p:sp>
      <p:pic>
        <p:nvPicPr>
          <p:cNvPr id="56338" name="Picture 18" descr="j0078824                                                       0007D8DEMacintosh HD                   B67510B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5257800"/>
            <a:ext cx="2287728" cy="1415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39" name="Picture 19" descr="BD18239_                                                       0007D6CBMacintosh HD                   B67510B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5373" y="3314700"/>
            <a:ext cx="258909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7950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38447" cy="1339850"/>
          </a:xfrm>
        </p:spPr>
        <p:txBody>
          <a:bodyPr>
            <a:normAutofit fontScale="90000"/>
          </a:bodyPr>
          <a:lstStyle/>
          <a:p>
            <a:br>
              <a:rPr lang="en-US" dirty="0"/>
            </a:br>
            <a:r>
              <a:rPr lang="en-US" dirty="0"/>
              <a:t>Resources</a:t>
            </a:r>
          </a:p>
        </p:txBody>
      </p:sp>
      <p:pic>
        <p:nvPicPr>
          <p:cNvPr id="4" name="Picture 3" descr="Screen Shot 2016-02-12 at 10.3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855" y="3507048"/>
            <a:ext cx="2012051" cy="2585785"/>
          </a:xfrm>
          <a:prstGeom prst="rect">
            <a:avLst/>
          </a:prstGeom>
        </p:spPr>
      </p:pic>
      <p:sp>
        <p:nvSpPr>
          <p:cNvPr id="6" name="TextBox 5"/>
          <p:cNvSpPr txBox="1"/>
          <p:nvPr/>
        </p:nvSpPr>
        <p:spPr>
          <a:xfrm>
            <a:off x="4572000" y="1839511"/>
            <a:ext cx="3657600" cy="2000548"/>
          </a:xfrm>
          <a:prstGeom prst="rect">
            <a:avLst/>
          </a:prstGeom>
          <a:noFill/>
        </p:spPr>
        <p:txBody>
          <a:bodyPr wrap="square" rtlCol="0">
            <a:spAutoFit/>
          </a:bodyPr>
          <a:lstStyle/>
          <a:p>
            <a:pPr marL="360363" indent="-360363">
              <a:buNone/>
            </a:pPr>
            <a:r>
              <a:rPr lang="en-US" sz="1600" dirty="0"/>
              <a:t>Schnellert, Watson &amp; </a:t>
            </a:r>
          </a:p>
          <a:p>
            <a:pPr marL="360363" indent="-360363">
              <a:buNone/>
            </a:pPr>
            <a:r>
              <a:rPr lang="en-US" sz="1600" dirty="0" err="1"/>
              <a:t>Widdess</a:t>
            </a:r>
            <a:r>
              <a:rPr lang="en-US" sz="1600" dirty="0"/>
              <a:t> (2015). </a:t>
            </a:r>
            <a:r>
              <a:rPr lang="en-US" sz="1600" b="1" i="1" dirty="0"/>
              <a:t>It’s all </a:t>
            </a:r>
          </a:p>
          <a:p>
            <a:pPr marL="360363" indent="-360363">
              <a:buNone/>
            </a:pPr>
            <a:r>
              <a:rPr lang="en-US" sz="1600" b="1" i="1" dirty="0"/>
              <a:t>about thinking: Building </a:t>
            </a:r>
          </a:p>
          <a:p>
            <a:pPr marL="360363" indent="-360363">
              <a:buNone/>
            </a:pPr>
            <a:r>
              <a:rPr lang="en-US" sz="1600" b="1" i="1" dirty="0"/>
              <a:t>pathways for all learners in </a:t>
            </a:r>
          </a:p>
          <a:p>
            <a:pPr marL="360363" indent="-360363">
              <a:buNone/>
            </a:pPr>
            <a:r>
              <a:rPr lang="en-US" sz="1600" b="1" i="1" dirty="0"/>
              <a:t>the middle years. </a:t>
            </a:r>
            <a:r>
              <a:rPr lang="en-US" sz="1600" dirty="0"/>
              <a:t>Portage </a:t>
            </a:r>
          </a:p>
          <a:p>
            <a:pPr marL="360363" indent="-360363">
              <a:buNone/>
            </a:pPr>
            <a:r>
              <a:rPr lang="en-US" sz="1600" dirty="0"/>
              <a:t>and Main Press.</a:t>
            </a:r>
          </a:p>
          <a:p>
            <a:endParaRPr lang="en-US" sz="1400" dirty="0"/>
          </a:p>
          <a:p>
            <a:endParaRPr lang="en-US" sz="1400" dirty="0"/>
          </a:p>
        </p:txBody>
      </p:sp>
      <p:pic>
        <p:nvPicPr>
          <p:cNvPr id="11" name="Picture 10"/>
          <p:cNvPicPr>
            <a:picLocks noChangeAspect="1"/>
          </p:cNvPicPr>
          <p:nvPr/>
        </p:nvPicPr>
        <p:blipFill>
          <a:blip r:embed="rId3"/>
          <a:stretch>
            <a:fillRect/>
          </a:stretch>
        </p:blipFill>
        <p:spPr>
          <a:xfrm>
            <a:off x="4572000" y="3507047"/>
            <a:ext cx="1977365" cy="2585785"/>
          </a:xfrm>
          <a:prstGeom prst="rect">
            <a:avLst/>
          </a:prstGeom>
        </p:spPr>
      </p:pic>
      <p:sp>
        <p:nvSpPr>
          <p:cNvPr id="12" name="TextBox 11"/>
          <p:cNvSpPr txBox="1"/>
          <p:nvPr/>
        </p:nvSpPr>
        <p:spPr>
          <a:xfrm>
            <a:off x="1646855" y="1901067"/>
            <a:ext cx="2297164" cy="1877437"/>
          </a:xfrm>
          <a:prstGeom prst="rect">
            <a:avLst/>
          </a:prstGeom>
          <a:noFill/>
        </p:spPr>
        <p:txBody>
          <a:bodyPr wrap="square" rtlCol="0">
            <a:spAutoFit/>
          </a:bodyPr>
          <a:lstStyle/>
          <a:p>
            <a:pPr marL="360363" indent="-360363">
              <a:buNone/>
            </a:pPr>
            <a:r>
              <a:rPr lang="en-US" sz="1600" dirty="0"/>
              <a:t>Butler, Schnellert </a:t>
            </a:r>
          </a:p>
          <a:p>
            <a:pPr marL="360363" indent="-360363">
              <a:buNone/>
            </a:pPr>
            <a:r>
              <a:rPr lang="en-US" sz="1600" dirty="0"/>
              <a:t>&amp; Perry. (2017). </a:t>
            </a:r>
          </a:p>
          <a:p>
            <a:pPr marL="360363" indent="-360363">
              <a:buNone/>
            </a:pPr>
            <a:r>
              <a:rPr lang="en-US" sz="1600" b="1" i="1" dirty="0"/>
              <a:t>Developing Self-</a:t>
            </a:r>
          </a:p>
          <a:p>
            <a:pPr marL="360363" indent="-360363">
              <a:buNone/>
            </a:pPr>
            <a:r>
              <a:rPr lang="en-US" sz="1600" b="1" i="1" dirty="0"/>
              <a:t>Regulating Learners. </a:t>
            </a:r>
          </a:p>
          <a:p>
            <a:pPr marL="360363" indent="-360363">
              <a:buNone/>
            </a:pPr>
            <a:r>
              <a:rPr lang="en-US" sz="1600" dirty="0"/>
              <a:t>Pearson Publishers.</a:t>
            </a:r>
          </a:p>
          <a:p>
            <a:pPr marL="360363" indent="-360363">
              <a:buNone/>
            </a:pPr>
            <a:endParaRPr lang="en-US" dirty="0"/>
          </a:p>
          <a:p>
            <a:endParaRPr lang="en-US" dirty="0"/>
          </a:p>
        </p:txBody>
      </p:sp>
    </p:spTree>
    <p:extLst>
      <p:ext uri="{BB962C8B-B14F-4D97-AF65-F5344CB8AC3E}">
        <p14:creationId xmlns:p14="http://schemas.microsoft.com/office/powerpoint/2010/main" val="421358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A3DC-39B9-F057-D8C4-D685C027E965}"/>
              </a:ext>
            </a:extLst>
          </p:cNvPr>
          <p:cNvSpPr>
            <a:spLocks noGrp="1"/>
          </p:cNvSpPr>
          <p:nvPr>
            <p:ph type="title"/>
          </p:nvPr>
        </p:nvSpPr>
        <p:spPr/>
        <p:txBody>
          <a:bodyPr>
            <a:normAutofit fontScale="90000"/>
          </a:bodyPr>
          <a:lstStyle/>
          <a:p>
            <a:r>
              <a:rPr lang="en-US" dirty="0"/>
              <a:t>Your funds of knowledge and identity </a:t>
            </a:r>
          </a:p>
        </p:txBody>
      </p:sp>
      <p:sp>
        <p:nvSpPr>
          <p:cNvPr id="3" name="Content Placeholder 2">
            <a:extLst>
              <a:ext uri="{FF2B5EF4-FFF2-40B4-BE49-F238E27FC236}">
                <a16:creationId xmlns:a16="http://schemas.microsoft.com/office/drawing/2014/main" id="{F3E0D6EF-B51A-680B-6FA7-777DBC33830A}"/>
              </a:ext>
            </a:extLst>
          </p:cNvPr>
          <p:cNvSpPr>
            <a:spLocks noGrp="1"/>
          </p:cNvSpPr>
          <p:nvPr>
            <p:ph idx="1"/>
          </p:nvPr>
        </p:nvSpPr>
        <p:spPr>
          <a:xfrm>
            <a:off x="164892" y="2096271"/>
            <a:ext cx="9144000" cy="4312024"/>
          </a:xfrm>
        </p:spPr>
        <p:txBody>
          <a:bodyPr>
            <a:normAutofit/>
          </a:bodyPr>
          <a:lstStyle/>
          <a:p>
            <a:r>
              <a:rPr lang="en-US" dirty="0"/>
              <a:t>What is one strength that you bring to your teaching that comes from your personal and/or social identity?</a:t>
            </a:r>
          </a:p>
          <a:p>
            <a:pPr lvl="2"/>
            <a:r>
              <a:rPr lang="en-US" dirty="0"/>
              <a:t>Cultural?</a:t>
            </a:r>
          </a:p>
          <a:p>
            <a:pPr lvl="2"/>
            <a:r>
              <a:rPr lang="en-US" dirty="0"/>
              <a:t>Social?</a:t>
            </a:r>
          </a:p>
          <a:p>
            <a:pPr lvl="2"/>
            <a:r>
              <a:rPr lang="en-US" dirty="0"/>
              <a:t>Economic?</a:t>
            </a:r>
          </a:p>
          <a:p>
            <a:pPr lvl="2"/>
            <a:r>
              <a:rPr lang="en-US" dirty="0"/>
              <a:t>Disciplinary</a:t>
            </a:r>
          </a:p>
          <a:p>
            <a:pPr lvl="2"/>
            <a:r>
              <a:rPr lang="en-US" dirty="0"/>
              <a:t>Geographic?</a:t>
            </a:r>
          </a:p>
          <a:p>
            <a:pPr lvl="2"/>
            <a:r>
              <a:rPr lang="en-US" dirty="0"/>
              <a:t>Dis/ability?</a:t>
            </a:r>
          </a:p>
          <a:p>
            <a:pPr lvl="2"/>
            <a:r>
              <a:rPr lang="en-US" dirty="0"/>
              <a:t>Gender? Gender identity? Sexual orientation?</a:t>
            </a:r>
          </a:p>
          <a:p>
            <a:pPr lvl="2"/>
            <a:r>
              <a:rPr lang="en-US" dirty="0"/>
              <a:t>Learning regarding local Indigenous ways of knowing and being</a:t>
            </a:r>
          </a:p>
          <a:p>
            <a:pPr lvl="1"/>
            <a:endParaRPr lang="en-US" dirty="0"/>
          </a:p>
          <a:p>
            <a:pPr lvl="1"/>
            <a:endParaRPr lang="en-US" dirty="0"/>
          </a:p>
        </p:txBody>
      </p:sp>
    </p:spTree>
    <p:extLst>
      <p:ext uri="{BB962C8B-B14F-4D97-AF65-F5344CB8AC3E}">
        <p14:creationId xmlns:p14="http://schemas.microsoft.com/office/powerpoint/2010/main" val="1336601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P Principles of Learning image19.bmp"/>
          <p:cNvPicPr>
            <a:picLocks noGrp="1" noChangeAspect="1"/>
          </p:cNvPicPr>
          <p:nvPr>
            <p:ph idx="1"/>
          </p:nvPr>
        </p:nvPicPr>
        <p:blipFill>
          <a:blip r:embed="rId2">
            <a:alphaModFix amt="38000"/>
          </a:blip>
          <a:srcRect l="-90443" r="-90443"/>
          <a:stretch>
            <a:fillRect/>
          </a:stretch>
        </p:blipFill>
        <p:spPr>
          <a:xfrm>
            <a:off x="-2091900" y="-1059"/>
            <a:ext cx="13628594" cy="6440082"/>
          </a:xfrm>
        </p:spPr>
      </p:pic>
      <p:sp>
        <p:nvSpPr>
          <p:cNvPr id="6" name="TextBox 5"/>
          <p:cNvSpPr txBox="1"/>
          <p:nvPr/>
        </p:nvSpPr>
        <p:spPr>
          <a:xfrm>
            <a:off x="589637" y="659011"/>
            <a:ext cx="8265520" cy="5539978"/>
          </a:xfrm>
          <a:prstGeom prst="rect">
            <a:avLst/>
          </a:prstGeom>
          <a:noFill/>
        </p:spPr>
        <p:txBody>
          <a:bodyPr wrap="square" rtlCol="0">
            <a:spAutoFit/>
          </a:bodyPr>
          <a:lstStyle/>
          <a:p>
            <a:pPr marL="0" lvl="1"/>
            <a:r>
              <a:rPr lang="en-US" sz="2800" b="1" dirty="0"/>
              <a:t>SUPPORT INDIGENOUS EDUCATION WOVEN INTO ALL TEACHING AND LEARNING</a:t>
            </a:r>
          </a:p>
          <a:p>
            <a:endParaRPr lang="en-US" sz="2800" dirty="0"/>
          </a:p>
          <a:p>
            <a:pPr marL="457200" indent="-457200">
              <a:buFont typeface="Arial"/>
              <a:buChar char="•"/>
            </a:pPr>
            <a:r>
              <a:rPr lang="en-US" sz="2800" dirty="0"/>
              <a:t>Teachers focus on the gifts that each student brings.</a:t>
            </a:r>
          </a:p>
          <a:p>
            <a:endParaRPr lang="en-US" sz="2800" dirty="0"/>
          </a:p>
          <a:p>
            <a:pPr lvl="1" indent="-457200">
              <a:buFont typeface="Arial"/>
              <a:buChar char="•"/>
            </a:pPr>
            <a:r>
              <a:rPr lang="en-US" sz="2800" dirty="0"/>
              <a:t>Teachers invite learners to express their understanding of who they are as learners.</a:t>
            </a:r>
          </a:p>
          <a:p>
            <a:pPr lvl="1" indent="-457200">
              <a:buFont typeface="Arial"/>
              <a:buChar char="•"/>
            </a:pPr>
            <a:endParaRPr lang="en-US" sz="2800" dirty="0"/>
          </a:p>
          <a:p>
            <a:pPr lvl="1" indent="-457200">
              <a:buFont typeface="Arial"/>
              <a:buChar char="•"/>
            </a:pPr>
            <a:r>
              <a:rPr lang="en-US" sz="2800" dirty="0"/>
              <a:t>Teachers ask learners to support each other</a:t>
            </a:r>
          </a:p>
          <a:p>
            <a:pPr marL="400050" lvl="2"/>
            <a:r>
              <a:rPr lang="en-US" sz="2800" dirty="0"/>
              <a:t>creating spaces of belonging in a community of learners.</a:t>
            </a:r>
          </a:p>
          <a:p>
            <a:pPr marL="285750" indent="-285750">
              <a:buFont typeface="Arial"/>
              <a:buChar char="•"/>
            </a:pPr>
            <a:endParaRPr lang="en-US" dirty="0"/>
          </a:p>
        </p:txBody>
      </p:sp>
    </p:spTree>
    <p:extLst>
      <p:ext uri="{BB962C8B-B14F-4D97-AF65-F5344CB8AC3E}">
        <p14:creationId xmlns:p14="http://schemas.microsoft.com/office/powerpoint/2010/main" val="2559650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B8B62-FE13-0C44-A593-50E3484324BC}"/>
              </a:ext>
            </a:extLst>
          </p:cNvPr>
          <p:cNvSpPr>
            <a:spLocks noGrp="1"/>
          </p:cNvSpPr>
          <p:nvPr>
            <p:ph type="title"/>
          </p:nvPr>
        </p:nvSpPr>
        <p:spPr>
          <a:xfrm>
            <a:off x="141851" y="355723"/>
            <a:ext cx="8316349" cy="1143000"/>
          </a:xfrm>
        </p:spPr>
        <p:txBody>
          <a:bodyPr>
            <a:normAutofit fontScale="90000"/>
          </a:bodyPr>
          <a:lstStyle/>
          <a:p>
            <a:pPr algn="ctr"/>
            <a:r>
              <a:rPr lang="en-CA" b="1" i="0" dirty="0">
                <a:solidFill>
                  <a:schemeClr val="bg1"/>
                </a:solidFill>
                <a:effectLst/>
                <a:latin typeface="Open Sans" panose="020B0606030504020204" pitchFamily="34" charset="0"/>
              </a:rPr>
              <a:t>Empower, embrace, engage</a:t>
            </a:r>
            <a:endParaRPr lang="en-US" dirty="0">
              <a:solidFill>
                <a:schemeClr val="bg1"/>
              </a:solidFill>
            </a:endParaRPr>
          </a:p>
        </p:txBody>
      </p:sp>
      <p:sp>
        <p:nvSpPr>
          <p:cNvPr id="5" name="Text Placeholder 4">
            <a:extLst>
              <a:ext uri="{FF2B5EF4-FFF2-40B4-BE49-F238E27FC236}">
                <a16:creationId xmlns:a16="http://schemas.microsoft.com/office/drawing/2014/main" id="{2F6CE862-E97A-DD43-8614-A94A1C20B76F}"/>
              </a:ext>
            </a:extLst>
          </p:cNvPr>
          <p:cNvSpPr>
            <a:spLocks noGrp="1"/>
          </p:cNvSpPr>
          <p:nvPr>
            <p:ph type="body" sz="half" idx="2"/>
          </p:nvPr>
        </p:nvSpPr>
        <p:spPr>
          <a:xfrm>
            <a:off x="5192149" y="1862295"/>
            <a:ext cx="3810000" cy="4114800"/>
          </a:xfrm>
        </p:spPr>
        <p:txBody>
          <a:bodyPr>
            <a:normAutofit fontScale="85000" lnSpcReduction="20000"/>
          </a:bodyPr>
          <a:lstStyle/>
          <a:p>
            <a:r>
              <a:rPr lang="en-US" sz="1900" dirty="0"/>
              <a:t>Honoring student strengths and interests</a:t>
            </a:r>
          </a:p>
          <a:p>
            <a:r>
              <a:rPr lang="en-US" sz="1900" dirty="0"/>
              <a:t>Nurturing student growth and identity development</a:t>
            </a:r>
          </a:p>
          <a:p>
            <a:r>
              <a:rPr lang="en-US" sz="1900" dirty="0"/>
              <a:t>Adjusting our content and practice based on what students need</a:t>
            </a:r>
          </a:p>
          <a:p>
            <a:r>
              <a:rPr lang="en-US" sz="1900" dirty="0"/>
              <a:t>Asset-based approaches versus deficit language</a:t>
            </a:r>
          </a:p>
          <a:p>
            <a:r>
              <a:rPr lang="en-US" sz="1900" dirty="0"/>
              <a:t>Examining and changing organizational processes and practices </a:t>
            </a:r>
            <a:r>
              <a:rPr lang="en-CA" sz="1900" b="0" i="0" dirty="0">
                <a:effectLst/>
              </a:rPr>
              <a:t>based on principles of non-discrimination, social justice, respect for life, human dignity, and cultural diversity</a:t>
            </a:r>
            <a:endParaRPr lang="en-US" sz="1900" dirty="0"/>
          </a:p>
          <a:p>
            <a:endParaRPr lang="en-US" dirty="0"/>
          </a:p>
          <a:p>
            <a:pPr marL="227699" lvl="1" indent="0">
              <a:buNone/>
            </a:pPr>
            <a:endParaRPr lang="en-US" dirty="0"/>
          </a:p>
        </p:txBody>
      </p:sp>
      <p:pic>
        <p:nvPicPr>
          <p:cNvPr id="6" name="Picture 5">
            <a:extLst>
              <a:ext uri="{FF2B5EF4-FFF2-40B4-BE49-F238E27FC236}">
                <a16:creationId xmlns:a16="http://schemas.microsoft.com/office/drawing/2014/main" id="{DCEFD489-4A6F-8A47-B38B-10C327C08098}"/>
              </a:ext>
            </a:extLst>
          </p:cNvPr>
          <p:cNvPicPr>
            <a:picLocks noChangeAspect="1"/>
          </p:cNvPicPr>
          <p:nvPr/>
        </p:nvPicPr>
        <p:blipFill>
          <a:blip r:embed="rId2"/>
          <a:stretch>
            <a:fillRect/>
          </a:stretch>
        </p:blipFill>
        <p:spPr>
          <a:xfrm rot="21282806">
            <a:off x="1316690" y="1544580"/>
            <a:ext cx="1070647" cy="1629501"/>
          </a:xfrm>
          <a:prstGeom prst="rect">
            <a:avLst/>
          </a:prstGeom>
        </p:spPr>
      </p:pic>
      <p:pic>
        <p:nvPicPr>
          <p:cNvPr id="7" name="Google Shape;56;p13">
            <a:extLst>
              <a:ext uri="{FF2B5EF4-FFF2-40B4-BE49-F238E27FC236}">
                <a16:creationId xmlns:a16="http://schemas.microsoft.com/office/drawing/2014/main" id="{AA30FE2D-C8C0-E54C-9FEB-3B8996CBF5D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16681">
            <a:off x="186815" y="3732465"/>
            <a:ext cx="1228949" cy="18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CE5FBF7-CBEF-7D45-B748-4CC48703E529}"/>
              </a:ext>
            </a:extLst>
          </p:cNvPr>
          <p:cNvPicPr>
            <a:picLocks noChangeAspect="1"/>
          </p:cNvPicPr>
          <p:nvPr/>
        </p:nvPicPr>
        <p:blipFill>
          <a:blip r:embed="rId4"/>
          <a:stretch>
            <a:fillRect/>
          </a:stretch>
        </p:blipFill>
        <p:spPr>
          <a:xfrm rot="591914">
            <a:off x="3712819" y="1626969"/>
            <a:ext cx="1067036" cy="1681028"/>
          </a:xfrm>
          <a:prstGeom prst="rect">
            <a:avLst/>
          </a:prstGeom>
        </p:spPr>
      </p:pic>
      <p:pic>
        <p:nvPicPr>
          <p:cNvPr id="9" name="Picture 8">
            <a:extLst>
              <a:ext uri="{FF2B5EF4-FFF2-40B4-BE49-F238E27FC236}">
                <a16:creationId xmlns:a16="http://schemas.microsoft.com/office/drawing/2014/main" id="{661C5C22-8573-374C-A211-B3316771068C}"/>
              </a:ext>
            </a:extLst>
          </p:cNvPr>
          <p:cNvPicPr>
            <a:picLocks noChangeAspect="1"/>
          </p:cNvPicPr>
          <p:nvPr/>
        </p:nvPicPr>
        <p:blipFill>
          <a:blip r:embed="rId5"/>
          <a:stretch>
            <a:fillRect/>
          </a:stretch>
        </p:blipFill>
        <p:spPr>
          <a:xfrm>
            <a:off x="3502430" y="5129176"/>
            <a:ext cx="1695837" cy="1695837"/>
          </a:xfrm>
          <a:prstGeom prst="rect">
            <a:avLst/>
          </a:prstGeom>
        </p:spPr>
      </p:pic>
      <p:pic>
        <p:nvPicPr>
          <p:cNvPr id="11" name="Picture 10">
            <a:extLst>
              <a:ext uri="{FF2B5EF4-FFF2-40B4-BE49-F238E27FC236}">
                <a16:creationId xmlns:a16="http://schemas.microsoft.com/office/drawing/2014/main" id="{444B369E-E050-E698-D3E7-F24A36AC1801}"/>
              </a:ext>
            </a:extLst>
          </p:cNvPr>
          <p:cNvPicPr>
            <a:picLocks noChangeAspect="1"/>
          </p:cNvPicPr>
          <p:nvPr/>
        </p:nvPicPr>
        <p:blipFill>
          <a:blip r:embed="rId6"/>
          <a:stretch>
            <a:fillRect/>
          </a:stretch>
        </p:blipFill>
        <p:spPr>
          <a:xfrm>
            <a:off x="1747879" y="3533592"/>
            <a:ext cx="1274379" cy="1644989"/>
          </a:xfrm>
          <a:prstGeom prst="rect">
            <a:avLst/>
          </a:prstGeom>
        </p:spPr>
      </p:pic>
      <p:pic>
        <p:nvPicPr>
          <p:cNvPr id="12" name="Picture 11">
            <a:extLst>
              <a:ext uri="{FF2B5EF4-FFF2-40B4-BE49-F238E27FC236}">
                <a16:creationId xmlns:a16="http://schemas.microsoft.com/office/drawing/2014/main" id="{968EF2CA-ACEF-FAB2-04F6-16659E3825DC}"/>
              </a:ext>
            </a:extLst>
          </p:cNvPr>
          <p:cNvPicPr>
            <a:picLocks noChangeAspect="1"/>
          </p:cNvPicPr>
          <p:nvPr/>
        </p:nvPicPr>
        <p:blipFill>
          <a:blip r:embed="rId7"/>
          <a:stretch>
            <a:fillRect/>
          </a:stretch>
        </p:blipFill>
        <p:spPr>
          <a:xfrm>
            <a:off x="141851" y="1971092"/>
            <a:ext cx="1087898" cy="1422636"/>
          </a:xfrm>
          <a:prstGeom prst="rect">
            <a:avLst/>
          </a:prstGeom>
        </p:spPr>
      </p:pic>
      <p:pic>
        <p:nvPicPr>
          <p:cNvPr id="13" name="Picture 12">
            <a:extLst>
              <a:ext uri="{FF2B5EF4-FFF2-40B4-BE49-F238E27FC236}">
                <a16:creationId xmlns:a16="http://schemas.microsoft.com/office/drawing/2014/main" id="{4F29E657-1C51-D2EE-68DA-B208F3AB9421}"/>
              </a:ext>
            </a:extLst>
          </p:cNvPr>
          <p:cNvPicPr>
            <a:picLocks noChangeAspect="1"/>
          </p:cNvPicPr>
          <p:nvPr/>
        </p:nvPicPr>
        <p:blipFill>
          <a:blip r:embed="rId8"/>
          <a:stretch>
            <a:fillRect/>
          </a:stretch>
        </p:blipFill>
        <p:spPr>
          <a:xfrm>
            <a:off x="2531994" y="5114374"/>
            <a:ext cx="1126754" cy="1729074"/>
          </a:xfrm>
          <a:prstGeom prst="rect">
            <a:avLst/>
          </a:prstGeom>
        </p:spPr>
      </p:pic>
      <p:pic>
        <p:nvPicPr>
          <p:cNvPr id="10" name="Picture 9">
            <a:extLst>
              <a:ext uri="{FF2B5EF4-FFF2-40B4-BE49-F238E27FC236}">
                <a16:creationId xmlns:a16="http://schemas.microsoft.com/office/drawing/2014/main" id="{88203294-4B06-1761-777E-3D79AA74182E}"/>
              </a:ext>
            </a:extLst>
          </p:cNvPr>
          <p:cNvPicPr>
            <a:picLocks noChangeAspect="1"/>
          </p:cNvPicPr>
          <p:nvPr/>
        </p:nvPicPr>
        <p:blipFill>
          <a:blip r:embed="rId9"/>
          <a:stretch>
            <a:fillRect/>
          </a:stretch>
        </p:blipFill>
        <p:spPr>
          <a:xfrm>
            <a:off x="1194752" y="5154602"/>
            <a:ext cx="1265377" cy="1644989"/>
          </a:xfrm>
          <a:prstGeom prst="rect">
            <a:avLst/>
          </a:prstGeom>
        </p:spPr>
      </p:pic>
      <p:pic>
        <p:nvPicPr>
          <p:cNvPr id="19" name="Online Image Placeholder 18">
            <a:extLst>
              <a:ext uri="{FF2B5EF4-FFF2-40B4-BE49-F238E27FC236}">
                <a16:creationId xmlns:a16="http://schemas.microsoft.com/office/drawing/2014/main" id="{B6AF5064-8760-EB6C-772A-E130945C8970}"/>
              </a:ext>
            </a:extLst>
          </p:cNvPr>
          <p:cNvPicPr>
            <a:picLocks noGrp="1" noChangeAspect="1"/>
          </p:cNvPicPr>
          <p:nvPr>
            <p:ph type="clipArt" sz="half" idx="1"/>
          </p:nvPr>
        </p:nvPicPr>
        <p:blipFill>
          <a:blip r:embed="rId10"/>
          <a:stretch>
            <a:fillRect/>
          </a:stretch>
        </p:blipFill>
        <p:spPr>
          <a:xfrm>
            <a:off x="2495754" y="1595335"/>
            <a:ext cx="1066637" cy="1729074"/>
          </a:xfrm>
        </p:spPr>
      </p:pic>
      <p:pic>
        <p:nvPicPr>
          <p:cNvPr id="21" name="Picture 20">
            <a:extLst>
              <a:ext uri="{FF2B5EF4-FFF2-40B4-BE49-F238E27FC236}">
                <a16:creationId xmlns:a16="http://schemas.microsoft.com/office/drawing/2014/main" id="{50518487-C95E-4CE3-81F6-850678646A58}"/>
              </a:ext>
            </a:extLst>
          </p:cNvPr>
          <p:cNvPicPr>
            <a:picLocks noChangeAspect="1"/>
          </p:cNvPicPr>
          <p:nvPr/>
        </p:nvPicPr>
        <p:blipFill>
          <a:blip r:embed="rId11"/>
          <a:stretch>
            <a:fillRect/>
          </a:stretch>
        </p:blipFill>
        <p:spPr>
          <a:xfrm>
            <a:off x="3225904" y="3429001"/>
            <a:ext cx="1020433" cy="1555416"/>
          </a:xfrm>
          <a:prstGeom prst="rect">
            <a:avLst/>
          </a:prstGeom>
        </p:spPr>
      </p:pic>
    </p:spTree>
    <p:extLst>
      <p:ext uri="{BB962C8B-B14F-4D97-AF65-F5344CB8AC3E}">
        <p14:creationId xmlns:p14="http://schemas.microsoft.com/office/powerpoint/2010/main" val="4207341313"/>
      </p:ext>
    </p:extLst>
  </p:cSld>
  <p:clrMapOvr>
    <a:masterClrMapping/>
  </p:clrMapOvr>
  <p:transition spd="med"/>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majorFont>
      <a:minorFont>
        <a:latin typeface="Calisto MT"/>
        <a:ea typeface=""/>
        <a:cs typeface=""/>
        <a:font script="Jpan" typeface="ＭＳ 明朝"/>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13884</TotalTime>
  <Words>2166</Words>
  <Application>Microsoft Macintosh PowerPoint</Application>
  <PresentationFormat>On-screen Show (4:3)</PresentationFormat>
  <Paragraphs>326</Paragraphs>
  <Slides>63</Slides>
  <Notes>24</Notes>
  <HiddenSlides>0</HiddenSlides>
  <MMClips>0</MMClips>
  <ScaleCrop>false</ScaleCrop>
  <HeadingPairs>
    <vt:vector size="6" baseType="variant">
      <vt:variant>
        <vt:lpstr>Fonts Used</vt:lpstr>
      </vt:variant>
      <vt:variant>
        <vt:i4>30</vt:i4>
      </vt:variant>
      <vt:variant>
        <vt:lpstr>Theme</vt:lpstr>
      </vt:variant>
      <vt:variant>
        <vt:i4>4</vt:i4>
      </vt:variant>
      <vt:variant>
        <vt:lpstr>Slide Titles</vt:lpstr>
      </vt:variant>
      <vt:variant>
        <vt:i4>63</vt:i4>
      </vt:variant>
    </vt:vector>
  </HeadingPairs>
  <TitlesOfParts>
    <vt:vector size="97" baseType="lpstr">
      <vt:lpstr>Brush Script MT</vt:lpstr>
      <vt:lpstr>ＭＳ Ｐゴシック</vt:lpstr>
      <vt:lpstr>Abadi MT Condensed Extra Bold</vt:lpstr>
      <vt:lpstr>Abadi MT Condensed Light</vt:lpstr>
      <vt:lpstr>American Typewriter</vt:lpstr>
      <vt:lpstr>Apple Chancery</vt:lpstr>
      <vt:lpstr>Aptos</vt:lpstr>
      <vt:lpstr>Arial</vt:lpstr>
      <vt:lpstr>Arial (Headings)</vt:lpstr>
      <vt:lpstr>Arial (Headings)</vt:lpstr>
      <vt:lpstr>Cabin</vt:lpstr>
      <vt:lpstr>Calibri</vt:lpstr>
      <vt:lpstr>Calisto MT</vt:lpstr>
      <vt:lpstr>Constantia</vt:lpstr>
      <vt:lpstr>Gill Sans MT</vt:lpstr>
      <vt:lpstr>Gloucester MT Extra Condensed</vt:lpstr>
      <vt:lpstr>Marker Felt</vt:lpstr>
      <vt:lpstr>Open Sans</vt:lpstr>
      <vt:lpstr>Open Sans Bold</vt:lpstr>
      <vt:lpstr>Open Sans Ultra-Bold</vt:lpstr>
      <vt:lpstr>Optima ExtraBlack</vt:lpstr>
      <vt:lpstr>Perpetua Titling MT</vt:lpstr>
      <vt:lpstr>Skia</vt:lpstr>
      <vt:lpstr>Stone Sans ITC TT-Bold</vt:lpstr>
      <vt:lpstr>Tahoma</vt:lpstr>
      <vt:lpstr>Times</vt:lpstr>
      <vt:lpstr>Times New Roman</vt:lpstr>
      <vt:lpstr>Whitney 1</vt:lpstr>
      <vt:lpstr>Whitney 2</vt:lpstr>
      <vt:lpstr>Wingdings</vt:lpstr>
      <vt:lpstr>Capital</vt:lpstr>
      <vt:lpstr>4_Capital</vt:lpstr>
      <vt:lpstr>2_Capital</vt:lpstr>
      <vt:lpstr>6_Capital</vt:lpstr>
      <vt:lpstr>PowerPoint Presentation</vt:lpstr>
      <vt:lpstr>K̓wsaltktnéws ne Secwepemcúl’ecw</vt:lpstr>
      <vt:lpstr>Which one describes…</vt:lpstr>
      <vt:lpstr>PowerPoint Presentation</vt:lpstr>
      <vt:lpstr>Self-locating</vt:lpstr>
      <vt:lpstr>PowerPoint Presentation</vt:lpstr>
      <vt:lpstr>Your funds of knowledge and identity </vt:lpstr>
      <vt:lpstr>PowerPoint Presentation</vt:lpstr>
      <vt:lpstr>Empower, embrace, engage</vt:lpstr>
      <vt:lpstr>PowerPoint Presentation</vt:lpstr>
      <vt:lpstr>PowerPoint Presentation</vt:lpstr>
      <vt:lpstr>Creating a Safe Environment:  An Emotional Literacy Charter</vt:lpstr>
      <vt:lpstr>PowerPoint Presentation</vt:lpstr>
      <vt:lpstr>PowerPoint Presentation</vt:lpstr>
      <vt:lpstr>  - community circles  - restorative circles  - listening circles  -intergenerational     circles  - content circles  </vt:lpstr>
      <vt:lpstr>PowerPoint Presentation</vt:lpstr>
      <vt:lpstr>PowerPoint Presentation</vt:lpstr>
      <vt:lpstr>PowerPoint Presentation</vt:lpstr>
      <vt:lpstr>What is Self-Regulated Learning?</vt:lpstr>
      <vt:lpstr>Why is Self-Regulation Important?</vt:lpstr>
      <vt:lpstr>Imagining Self-Regulation</vt:lpstr>
      <vt:lpstr>Probing Deeper: What is SRL? </vt:lpstr>
      <vt:lpstr>PowerPoint Presentation</vt:lpstr>
      <vt:lpstr>What are SRL Promoting Practices?</vt:lpstr>
      <vt:lpstr>PowerPoint Presentation</vt:lpstr>
      <vt:lpstr>Empowering Learners</vt:lpstr>
      <vt:lpstr>Strategic Questioning</vt:lpstr>
      <vt:lpstr>PowerPoint Presentation</vt:lpstr>
      <vt:lpstr>PowerPoint Presentation</vt:lpstr>
      <vt:lpstr>PowerPoint Presentation</vt:lpstr>
      <vt:lpstr>PowerPoint Presentation</vt:lpstr>
      <vt:lpstr>Creating Safe &amp; Supportive Learning Environments</vt:lpstr>
      <vt:lpstr>Spiral Journal Calmly prepare for the work ahead  Inspired by Lynda Barry (pictured as a monkey above!)</vt:lpstr>
      <vt:lpstr>Instructions &amp; Steps</vt:lpstr>
      <vt:lpstr>PowerPoint Presentation</vt:lpstr>
      <vt:lpstr>PowerPoint Presentation</vt:lpstr>
      <vt:lpstr>The progress I have made is…</vt:lpstr>
      <vt:lpstr>Things I need to accept or let go of…</vt:lpstr>
      <vt:lpstr>What I am going to do next is…</vt:lpstr>
      <vt:lpstr>What I hope can happen for me/us is…</vt:lpstr>
      <vt:lpstr>Put a         next to anything that feels especially true for you right now, aka your “nuggets of truth”. </vt:lpstr>
      <vt:lpstr>Postcard</vt:lpstr>
      <vt:lpstr>PowerPoint Presentation</vt:lpstr>
      <vt:lpstr>PowerPoint Presentation</vt:lpstr>
      <vt:lpstr>Physics</vt:lpstr>
      <vt:lpstr>PowerPoint Presentation</vt:lpstr>
      <vt:lpstr>PowerPoint Presentation</vt:lpstr>
      <vt:lpstr>Learning Presentation</vt:lpstr>
      <vt:lpstr>Numeracy Circles</vt:lpstr>
      <vt:lpstr>PowerPoint Presentation</vt:lpstr>
      <vt:lpstr>Through multi-media texts</vt:lpstr>
      <vt:lpstr>PowerPoint Presentation</vt:lpstr>
      <vt:lpstr>LEARNING AND IDENTITY MAPS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Resources</vt:lpstr>
    </vt:vector>
  </TitlesOfParts>
  <Company>University of British 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SRL Summer Institute Developing Self-Regulating Learners</dc:title>
  <dc:creator>Nancy Perry</dc:creator>
  <cp:lastModifiedBy>trevor corneil</cp:lastModifiedBy>
  <cp:revision>243</cp:revision>
  <cp:lastPrinted>2026-02-14T01:03:15Z</cp:lastPrinted>
  <dcterms:created xsi:type="dcterms:W3CDTF">2015-06-22T19:07:51Z</dcterms:created>
  <dcterms:modified xsi:type="dcterms:W3CDTF">2026-02-17T16:35:41Z</dcterms:modified>
</cp:coreProperties>
</file>